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6" r:id="rId1"/>
  </p:sldMasterIdLst>
  <p:notesMasterIdLst>
    <p:notesMasterId r:id="rId35"/>
  </p:notesMasterIdLst>
  <p:handoutMasterIdLst>
    <p:handoutMasterId r:id="rId36"/>
  </p:handoutMasterIdLst>
  <p:sldIdLst>
    <p:sldId id="553" r:id="rId2"/>
    <p:sldId id="554" r:id="rId3"/>
    <p:sldId id="555" r:id="rId4"/>
    <p:sldId id="556" r:id="rId5"/>
    <p:sldId id="557" r:id="rId6"/>
    <p:sldId id="584" r:id="rId7"/>
    <p:sldId id="558" r:id="rId8"/>
    <p:sldId id="586" r:id="rId9"/>
    <p:sldId id="587" r:id="rId10"/>
    <p:sldId id="588" r:id="rId11"/>
    <p:sldId id="589" r:id="rId12"/>
    <p:sldId id="559" r:id="rId13"/>
    <p:sldId id="560" r:id="rId14"/>
    <p:sldId id="561" r:id="rId15"/>
    <p:sldId id="562" r:id="rId16"/>
    <p:sldId id="585" r:id="rId17"/>
    <p:sldId id="563" r:id="rId18"/>
    <p:sldId id="564" r:id="rId19"/>
    <p:sldId id="565" r:id="rId20"/>
    <p:sldId id="582" r:id="rId21"/>
    <p:sldId id="566" r:id="rId22"/>
    <p:sldId id="567" r:id="rId23"/>
    <p:sldId id="568" r:id="rId24"/>
    <p:sldId id="569" r:id="rId25"/>
    <p:sldId id="570" r:id="rId26"/>
    <p:sldId id="571" r:id="rId27"/>
    <p:sldId id="572" r:id="rId28"/>
    <p:sldId id="573" r:id="rId29"/>
    <p:sldId id="574" r:id="rId30"/>
    <p:sldId id="575" r:id="rId31"/>
    <p:sldId id="580" r:id="rId32"/>
    <p:sldId id="583" r:id="rId33"/>
    <p:sldId id="579" r:id="rId34"/>
  </p:sldIdLst>
  <p:sldSz cx="9144000" cy="6858000" type="screen4x3"/>
  <p:notesSz cx="6858000" cy="9144000"/>
  <p:defaultTextStyle>
    <a:defPPr>
      <a:defRPr lang="fa-I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05FA0"/>
    <a:srgbClr val="5D1296"/>
    <a:srgbClr val="891BDB"/>
    <a:srgbClr val="AE2C83"/>
    <a:srgbClr val="008000"/>
    <a:srgbClr val="FF0066"/>
    <a:srgbClr val="0000FF"/>
    <a:srgbClr val="FF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Medium Style 4 -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E8B1032C-EA38-4F05-BA0D-38AFFFC7BED3}" styleName="Light Style 3 - Accent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344" autoAdjust="0"/>
    <p:restoredTop sz="94660"/>
  </p:normalViewPr>
  <p:slideViewPr>
    <p:cSldViewPr>
      <p:cViewPr>
        <p:scale>
          <a:sx n="76" d="100"/>
          <a:sy n="76" d="100"/>
        </p:scale>
        <p:origin x="-1488" y="-33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5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083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083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2083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E06CDE91-F0E5-400F-B426-B9C779D46A4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76317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22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07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22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222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222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BDF0FDAA-2570-42C7-8A73-22F31C5DAC8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7328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charset="0"/>
              <a:cs typeface="Arial" charset="0"/>
            </a:endParaRPr>
          </a:p>
        </p:txBody>
      </p:sp>
      <p:sp>
        <p:nvSpPr>
          <p:cNvPr id="39940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A7A1E036-63BA-4514-9D69-E39F55E019D8}" type="slidenum">
              <a:rPr lang="en-US" altLang="en-US" smtClean="0"/>
              <a:pPr eaLnBrk="1" hangingPunct="1">
                <a:spcBef>
                  <a:spcPct val="0"/>
                </a:spcBef>
              </a:pPr>
              <a:t>1</a:t>
            </a:fld>
            <a:endParaRPr lang="en-US" altLang="en-US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DF0FDAA-2570-42C7-8A73-22F31C5DAC8E}" type="slidenum">
              <a:rPr lang="en-US" smtClean="0"/>
              <a:pPr>
                <a:defRPr/>
              </a:pPr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204194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en-US" altLang="en-US" smtClean="0">
              <a:latin typeface="Arial" charset="0"/>
              <a:cs typeface="Arial" charset="0"/>
            </a:endParaRPr>
          </a:p>
        </p:txBody>
      </p:sp>
      <p:sp>
        <p:nvSpPr>
          <p:cNvPr id="4096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fld id="{CC785125-A31E-4165-AF22-8432AE9A5057}" type="slidenum">
              <a:rPr lang="en-US" altLang="en-US" smtClean="0"/>
              <a:pPr eaLnBrk="1" hangingPunct="1">
                <a:spcBef>
                  <a:spcPct val="0"/>
                </a:spcBef>
              </a:pPr>
              <a:t>33</a:t>
            </a:fld>
            <a:endParaRPr lang="en-US" altLang="en-US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" name="Rectangle 3"/>
            <p:cNvSpPr>
              <a:spLocks noChangeArrowheads="1"/>
            </p:cNvSpPr>
            <p:nvPr/>
          </p:nvSpPr>
          <p:spPr bwMode="hidden">
            <a:xfrm>
              <a:off x="0" y="0"/>
              <a:ext cx="2208" cy="4320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sz="2400" smtClean="0">
                <a:latin typeface="Times New Roman" pitchFamily="18" charset="0"/>
              </a:endParaRPr>
            </a:p>
          </p:txBody>
        </p:sp>
        <p:sp>
          <p:nvSpPr>
            <p:cNvPr id="6" name="Rectangle 4"/>
            <p:cNvSpPr>
              <a:spLocks noChangeArrowheads="1"/>
            </p:cNvSpPr>
            <p:nvPr/>
          </p:nvSpPr>
          <p:spPr bwMode="hidden">
            <a:xfrm>
              <a:off x="1081" y="1065"/>
              <a:ext cx="4679" cy="1596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en-US" altLang="en-US" sz="2400" smtClean="0">
                <a:latin typeface="Times New Roman" pitchFamily="18" charset="0"/>
              </a:endParaRPr>
            </a:p>
          </p:txBody>
        </p:sp>
        <p:grpSp>
          <p:nvGrpSpPr>
            <p:cNvPr id="7" name="Group 5"/>
            <p:cNvGrpSpPr>
              <a:grpSpLocks/>
            </p:cNvGrpSpPr>
            <p:nvPr/>
          </p:nvGrpSpPr>
          <p:grpSpPr bwMode="auto">
            <a:xfrm>
              <a:off x="0" y="672"/>
              <a:ext cx="1806" cy="1989"/>
              <a:chOff x="0" y="672"/>
              <a:chExt cx="1806" cy="1989"/>
            </a:xfrm>
          </p:grpSpPr>
          <p:sp>
            <p:nvSpPr>
              <p:cNvPr id="8" name="Rectangle 6"/>
              <p:cNvSpPr>
                <a:spLocks noChangeArrowheads="1"/>
              </p:cNvSpPr>
              <p:nvPr userDrawn="1"/>
            </p:nvSpPr>
            <p:spPr bwMode="auto">
              <a:xfrm>
                <a:off x="361" y="2257"/>
                <a:ext cx="363" cy="404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en-US" altLang="en-US" sz="2400" smtClean="0">
                  <a:latin typeface="Times New Roman" pitchFamily="18" charset="0"/>
                </a:endParaRPr>
              </a:p>
            </p:txBody>
          </p:sp>
          <p:sp>
            <p:nvSpPr>
              <p:cNvPr id="9" name="Rectangle 7"/>
              <p:cNvSpPr>
                <a:spLocks noChangeArrowheads="1"/>
              </p:cNvSpPr>
              <p:nvPr userDrawn="1"/>
            </p:nvSpPr>
            <p:spPr bwMode="auto">
              <a:xfrm>
                <a:off x="1081" y="1065"/>
                <a:ext cx="362" cy="405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en-US" altLang="en-US" sz="2400" smtClean="0">
                  <a:latin typeface="Times New Roman" pitchFamily="18" charset="0"/>
                </a:endParaRPr>
              </a:p>
            </p:txBody>
          </p:sp>
          <p:sp>
            <p:nvSpPr>
              <p:cNvPr id="10" name="Rectangle 8"/>
              <p:cNvSpPr>
                <a:spLocks noChangeArrowheads="1"/>
              </p:cNvSpPr>
              <p:nvPr userDrawn="1"/>
            </p:nvSpPr>
            <p:spPr bwMode="auto">
              <a:xfrm>
                <a:off x="1437" y="672"/>
                <a:ext cx="369" cy="400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en-US" altLang="en-US" sz="2400" smtClean="0">
                  <a:latin typeface="Times New Roman" pitchFamily="18" charset="0"/>
                </a:endParaRPr>
              </a:p>
            </p:txBody>
          </p:sp>
          <p:sp>
            <p:nvSpPr>
              <p:cNvPr id="11" name="Rectangle 9"/>
              <p:cNvSpPr>
                <a:spLocks noChangeArrowheads="1"/>
              </p:cNvSpPr>
              <p:nvPr userDrawn="1"/>
            </p:nvSpPr>
            <p:spPr bwMode="auto">
              <a:xfrm>
                <a:off x="719" y="2257"/>
                <a:ext cx="368" cy="404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en-US" altLang="en-US" sz="2400" smtClean="0">
                  <a:latin typeface="Times New Roman" pitchFamily="18" charset="0"/>
                </a:endParaRPr>
              </a:p>
            </p:txBody>
          </p:sp>
          <p:sp>
            <p:nvSpPr>
              <p:cNvPr id="12" name="Rectangle 10"/>
              <p:cNvSpPr>
                <a:spLocks noChangeArrowheads="1"/>
              </p:cNvSpPr>
              <p:nvPr userDrawn="1"/>
            </p:nvSpPr>
            <p:spPr bwMode="auto">
              <a:xfrm>
                <a:off x="1437" y="1065"/>
                <a:ext cx="369" cy="405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en-US" altLang="en-US" sz="2400" smtClean="0">
                  <a:latin typeface="Times New Roman" pitchFamily="18" charset="0"/>
                </a:endParaRPr>
              </a:p>
            </p:txBody>
          </p:sp>
          <p:sp>
            <p:nvSpPr>
              <p:cNvPr id="13" name="Rectangle 11"/>
              <p:cNvSpPr>
                <a:spLocks noChangeArrowheads="1"/>
              </p:cNvSpPr>
              <p:nvPr userDrawn="1"/>
            </p:nvSpPr>
            <p:spPr bwMode="auto">
              <a:xfrm>
                <a:off x="719" y="1464"/>
                <a:ext cx="368" cy="399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en-US" altLang="en-US" sz="2400" smtClean="0">
                  <a:latin typeface="Times New Roman" pitchFamily="18" charset="0"/>
                </a:endParaRPr>
              </a:p>
            </p:txBody>
          </p:sp>
          <p:sp>
            <p:nvSpPr>
              <p:cNvPr id="14" name="Rectangle 12"/>
              <p:cNvSpPr>
                <a:spLocks noChangeArrowheads="1"/>
              </p:cNvSpPr>
              <p:nvPr userDrawn="1"/>
            </p:nvSpPr>
            <p:spPr bwMode="auto">
              <a:xfrm>
                <a:off x="0" y="1464"/>
                <a:ext cx="367" cy="399"/>
              </a:xfrm>
              <a:prstGeom prst="rect">
                <a:avLst/>
              </a:prstGeom>
              <a:solidFill>
                <a:schemeClr val="bg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en-US" altLang="en-US" sz="2400" smtClean="0">
                  <a:latin typeface="Times New Roman" pitchFamily="18" charset="0"/>
                </a:endParaRPr>
              </a:p>
            </p:txBody>
          </p:sp>
          <p:sp>
            <p:nvSpPr>
              <p:cNvPr id="15" name="Rectangle 13"/>
              <p:cNvSpPr>
                <a:spLocks noChangeArrowheads="1"/>
              </p:cNvSpPr>
              <p:nvPr userDrawn="1"/>
            </p:nvSpPr>
            <p:spPr bwMode="auto">
              <a:xfrm>
                <a:off x="1081" y="1464"/>
                <a:ext cx="362" cy="399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en-US" altLang="en-US" sz="2400" smtClean="0">
                  <a:latin typeface="Times New Roman" pitchFamily="18" charset="0"/>
                </a:endParaRPr>
              </a:p>
            </p:txBody>
          </p:sp>
          <p:sp>
            <p:nvSpPr>
              <p:cNvPr id="16" name="Rectangle 14"/>
              <p:cNvSpPr>
                <a:spLocks noChangeArrowheads="1"/>
              </p:cNvSpPr>
              <p:nvPr userDrawn="1"/>
            </p:nvSpPr>
            <p:spPr bwMode="auto">
              <a:xfrm>
                <a:off x="361" y="1857"/>
                <a:ext cx="363" cy="406"/>
              </a:xfrm>
              <a:prstGeom prst="rect">
                <a:avLst/>
              </a:prstGeom>
              <a:solidFill>
                <a:schemeClr val="folHlink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en-US" altLang="en-US" sz="2400" smtClean="0">
                  <a:latin typeface="Times New Roman" pitchFamily="18" charset="0"/>
                </a:endParaRPr>
              </a:p>
            </p:txBody>
          </p:sp>
          <p:sp>
            <p:nvSpPr>
              <p:cNvPr id="17" name="Rectangle 15"/>
              <p:cNvSpPr>
                <a:spLocks noChangeArrowheads="1"/>
              </p:cNvSpPr>
              <p:nvPr userDrawn="1"/>
            </p:nvSpPr>
            <p:spPr bwMode="auto">
              <a:xfrm>
                <a:off x="719" y="1857"/>
                <a:ext cx="368" cy="406"/>
              </a:xfrm>
              <a:prstGeom prst="rect">
                <a:avLst/>
              </a:prstGeom>
              <a:solidFill>
                <a:schemeClr val="accent2"/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/>
              <a:lstStyle>
                <a:lvl1pPr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1pPr>
                <a:lvl2pPr marL="742950" indent="-28575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2pPr>
                <a:lvl3pPr marL="11430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3pPr>
                <a:lvl4pPr marL="16002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4pPr>
                <a:lvl5pPr marL="2057400" indent="-228600" eaLnBrk="0" hangingPunct="0"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itchFamily="34" charset="0"/>
                    <a:cs typeface="Arial" pitchFamily="34" charset="0"/>
                  </a:defRPr>
                </a:lvl9pPr>
              </a:lstStyle>
              <a:p>
                <a:pPr eaLnBrk="1" hangingPunct="1">
                  <a:defRPr/>
                </a:pPr>
                <a:endParaRPr lang="en-US" altLang="en-US" sz="2400" smtClean="0">
                  <a:latin typeface="Times New Roman" pitchFamily="18" charset="0"/>
                </a:endParaRPr>
              </a:p>
            </p:txBody>
          </p:sp>
        </p:grpSp>
      </p:grpSp>
      <p:sp>
        <p:nvSpPr>
          <p:cNvPr id="76819" name="Rectangle 19"/>
          <p:cNvSpPr>
            <a:spLocks noGrp="1" noChangeArrowheads="1"/>
          </p:cNvSpPr>
          <p:nvPr>
            <p:ph type="ctrTitle"/>
          </p:nvPr>
        </p:nvSpPr>
        <p:spPr>
          <a:xfrm>
            <a:off x="2971800" y="1828800"/>
            <a:ext cx="6019800" cy="2209800"/>
          </a:xfrm>
        </p:spPr>
        <p:txBody>
          <a:bodyPr/>
          <a:lstStyle>
            <a:lvl1pPr>
              <a:defRPr sz="5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6820" name="Rectangle 20"/>
          <p:cNvSpPr>
            <a:spLocks noGrp="1" noChangeArrowheads="1"/>
          </p:cNvSpPr>
          <p:nvPr>
            <p:ph type="subTitle" idx="1"/>
          </p:nvPr>
        </p:nvSpPr>
        <p:spPr>
          <a:xfrm>
            <a:off x="2971800" y="4267200"/>
            <a:ext cx="60198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 sz="3400"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8" name="Rectangle 16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8400"/>
            <a:ext cx="2133600" cy="4572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9" name="Rectangle 17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0" name="Rectangle 18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9CE175-9017-467F-8600-BB04DF1EAEC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079941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5F7A65-BDE6-4889-9B0D-28FA4DD7FE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928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388CD8-A635-4237-870D-089A1058E2E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7389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A7355B-83ED-47A9-94F4-107C6B4946B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01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7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2E1DE5-0C54-4D3F-A7FF-59D9C674A2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98603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4D8D40-D1DD-4D26-B10F-079F74C2438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375715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B05CFC-81D0-4D48-AD92-10D12D885A6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4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06005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0C08D3-08A1-4E29-A137-3573E34E94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49547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a-I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B9E9E5-A4BA-438C-B749-F2E2E2B822F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31297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B01F54-FB4B-4E00-8FFE-79D8CA40B5B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5542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57200"/>
            <a:ext cx="2057400" cy="54102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57200"/>
            <a:ext cx="6019800" cy="54102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4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BFCBA9-60F4-40C0-9905-1B964AE4CF5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6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0484556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457200"/>
            <a:ext cx="8229600" cy="5410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3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3F238BD-B968-424E-993D-86A9FC9A276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5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948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mediaAndTx" preserve="1">
  <p:cSld name="Title, Media Clip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57200"/>
            <a:ext cx="8229600" cy="13716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a-IR"/>
          </a:p>
        </p:txBody>
      </p:sp>
      <p:sp>
        <p:nvSpPr>
          <p:cNvPr id="3" name="Media Placeholder 2"/>
          <p:cNvSpPr>
            <a:spLocks noGrp="1"/>
          </p:cNvSpPr>
          <p:nvPr>
            <p:ph type="media" sz="half" idx="1"/>
          </p:nvPr>
        </p:nvSpPr>
        <p:spPr>
          <a:xfrm>
            <a:off x="457200" y="1981200"/>
            <a:ext cx="4038600" cy="3886200"/>
          </a:xfrm>
        </p:spPr>
        <p:txBody>
          <a:bodyPr/>
          <a:lstStyle/>
          <a:p>
            <a:pPr lvl="0"/>
            <a:endParaRPr lang="fa-IR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981200"/>
            <a:ext cx="4038600" cy="38862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a-IR"/>
          </a:p>
        </p:txBody>
      </p:sp>
      <p:sp>
        <p:nvSpPr>
          <p:cNvPr id="5" name="Rectangle 2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3"/>
          <p:cNvSpPr>
            <a:spLocks noGrp="1" noChangeArrowheads="1"/>
          </p:cNvSpPr>
          <p:nvPr>
            <p:ph type="sldNum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13C7ADA-14F8-4A0A-9DC4-45E19147A79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sp>
        <p:nvSpPr>
          <p:cNvPr id="7" name="Rectangle 16"/>
          <p:cNvSpPr>
            <a:spLocks noGrp="1" noChangeArrowheads="1"/>
          </p:cNvSpPr>
          <p:nvPr>
            <p:ph type="dt" sz="half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376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 Black" pitchFamily="34" charset="0"/>
                <a:cs typeface="Arial" pitchFamily="34" charset="0"/>
              </a:defRPr>
            </a:lvl1pPr>
          </a:lstStyle>
          <a:p>
            <a:pPr>
              <a:defRPr/>
            </a:pPr>
            <a:fld id="{22AD11A1-35A4-4B47-B0D7-34148E9EF9E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28" name="Group 4"/>
          <p:cNvGrpSpPr>
            <a:grpSpLocks/>
          </p:cNvGrpSpPr>
          <p:nvPr/>
        </p:nvGrpSpPr>
        <p:grpSpPr bwMode="auto">
          <a:xfrm>
            <a:off x="0" y="0"/>
            <a:ext cx="9144000" cy="546100"/>
            <a:chOff x="0" y="0"/>
            <a:chExt cx="5760" cy="344"/>
          </a:xfrm>
        </p:grpSpPr>
        <p:sp>
          <p:nvSpPr>
            <p:cNvPr id="1032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180" cy="336"/>
            </a:xfrm>
            <a:prstGeom prst="rect">
              <a:avLst/>
            </a:prstGeom>
            <a:gradFill rotWithShape="0">
              <a:gsLst>
                <a:gs pos="0">
                  <a:schemeClr val="folHlink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algn="ctr" eaLnBrk="1" hangingPunct="1">
                <a:defRPr/>
              </a:pPr>
              <a:endParaRPr lang="en-US" altLang="en-US" sz="2400" smtClean="0">
                <a:latin typeface="Times New Roman" pitchFamily="18" charset="0"/>
              </a:endParaRPr>
            </a:p>
          </p:txBody>
        </p:sp>
        <p:sp>
          <p:nvSpPr>
            <p:cNvPr id="1033" name="Rectangle 6"/>
            <p:cNvSpPr>
              <a:spLocks noChangeArrowheads="1"/>
            </p:cNvSpPr>
            <p:nvPr/>
          </p:nvSpPr>
          <p:spPr bwMode="auto">
            <a:xfrm>
              <a:off x="260" y="85"/>
              <a:ext cx="5500" cy="173"/>
            </a:xfrm>
            <a:prstGeom prst="rect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en-US" altLang="en-US" sz="2400" smtClean="0">
                <a:latin typeface="Times New Roman" pitchFamily="18" charset="0"/>
              </a:endParaRPr>
            </a:p>
          </p:txBody>
        </p:sp>
        <p:sp>
          <p:nvSpPr>
            <p:cNvPr id="1034" name="Rectangle 7"/>
            <p:cNvSpPr>
              <a:spLocks noChangeArrowheads="1"/>
            </p:cNvSpPr>
            <p:nvPr/>
          </p:nvSpPr>
          <p:spPr bwMode="auto">
            <a:xfrm>
              <a:off x="258" y="85"/>
              <a:ext cx="87" cy="89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en-US" altLang="en-US" smtClean="0">
                <a:solidFill>
                  <a:schemeClr val="hlink"/>
                </a:solidFill>
              </a:endParaRPr>
            </a:p>
          </p:txBody>
        </p:sp>
        <p:sp>
          <p:nvSpPr>
            <p:cNvPr id="1035" name="Rectangle 8"/>
            <p:cNvSpPr>
              <a:spLocks noChangeArrowheads="1"/>
            </p:cNvSpPr>
            <p:nvPr/>
          </p:nvSpPr>
          <p:spPr bwMode="auto">
            <a:xfrm>
              <a:off x="345" y="0"/>
              <a:ext cx="88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en-US" altLang="en-US" smtClean="0">
                <a:solidFill>
                  <a:schemeClr val="hlink"/>
                </a:solidFill>
              </a:endParaRPr>
            </a:p>
          </p:txBody>
        </p:sp>
        <p:sp>
          <p:nvSpPr>
            <p:cNvPr id="1036" name="Rectangle 9"/>
            <p:cNvSpPr>
              <a:spLocks noChangeArrowheads="1"/>
            </p:cNvSpPr>
            <p:nvPr/>
          </p:nvSpPr>
          <p:spPr bwMode="auto">
            <a:xfrm>
              <a:off x="345" y="85"/>
              <a:ext cx="88" cy="89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en-US" altLang="en-US" smtClean="0">
                <a:solidFill>
                  <a:schemeClr val="accent2"/>
                </a:solidFill>
              </a:endParaRPr>
            </a:p>
          </p:txBody>
        </p:sp>
        <p:sp>
          <p:nvSpPr>
            <p:cNvPr id="1037" name="Rectangle 10"/>
            <p:cNvSpPr>
              <a:spLocks noChangeArrowheads="1"/>
            </p:cNvSpPr>
            <p:nvPr/>
          </p:nvSpPr>
          <p:spPr bwMode="auto">
            <a:xfrm>
              <a:off x="173" y="173"/>
              <a:ext cx="86" cy="87"/>
            </a:xfrm>
            <a:prstGeom prst="rect">
              <a:avLst/>
            </a:prstGeom>
            <a:solidFill>
              <a:schemeClr val="fol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en-US" altLang="en-US" smtClean="0">
                <a:solidFill>
                  <a:schemeClr val="hlink"/>
                </a:solidFill>
              </a:endParaRPr>
            </a:p>
          </p:txBody>
        </p:sp>
        <p:sp>
          <p:nvSpPr>
            <p:cNvPr id="1038" name="Rectangle 11"/>
            <p:cNvSpPr>
              <a:spLocks noChangeArrowheads="1"/>
            </p:cNvSpPr>
            <p:nvPr/>
          </p:nvSpPr>
          <p:spPr bwMode="auto">
            <a:xfrm>
              <a:off x="83" y="86"/>
              <a:ext cx="89" cy="87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en-US" altLang="en-US" sz="2400" smtClean="0">
                <a:latin typeface="Times New Roman" pitchFamily="18" charset="0"/>
              </a:endParaRPr>
            </a:p>
          </p:txBody>
        </p:sp>
        <p:sp>
          <p:nvSpPr>
            <p:cNvPr id="1039" name="Rectangle 12"/>
            <p:cNvSpPr>
              <a:spLocks noChangeArrowheads="1"/>
            </p:cNvSpPr>
            <p:nvPr/>
          </p:nvSpPr>
          <p:spPr bwMode="auto">
            <a:xfrm>
              <a:off x="258" y="171"/>
              <a:ext cx="87" cy="8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en-US" altLang="en-US" smtClean="0">
                <a:solidFill>
                  <a:schemeClr val="accent2"/>
                </a:solidFill>
              </a:endParaRPr>
            </a:p>
          </p:txBody>
        </p:sp>
        <p:sp>
          <p:nvSpPr>
            <p:cNvPr id="1040" name="Rectangle 13"/>
            <p:cNvSpPr>
              <a:spLocks noChangeArrowheads="1"/>
            </p:cNvSpPr>
            <p:nvPr/>
          </p:nvSpPr>
          <p:spPr bwMode="auto">
            <a:xfrm>
              <a:off x="173" y="258"/>
              <a:ext cx="86" cy="8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cs typeface="Arial" pitchFamily="34" charset="0"/>
                </a:defRPr>
              </a:lvl9pPr>
            </a:lstStyle>
            <a:p>
              <a:pPr eaLnBrk="1" hangingPunct="1">
                <a:defRPr/>
              </a:pPr>
              <a:endParaRPr lang="en-US" altLang="en-US" smtClean="0">
                <a:solidFill>
                  <a:schemeClr val="accent2"/>
                </a:solidFill>
              </a:endParaRPr>
            </a:p>
          </p:txBody>
        </p:sp>
      </p:grpSp>
      <p:sp>
        <p:nvSpPr>
          <p:cNvPr id="1029" name="Rectangle 14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57200"/>
            <a:ext cx="8229600" cy="1371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30" name="Rectangle 15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981200"/>
            <a:ext cx="82296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text styles</a:t>
            </a:r>
          </a:p>
          <a:p>
            <a:pPr lvl="1"/>
            <a:r>
              <a:rPr lang="en-US" altLang="en-US" smtClean="0"/>
              <a:t>Second level</a:t>
            </a:r>
          </a:p>
          <a:p>
            <a:pPr lvl="2"/>
            <a:r>
              <a:rPr lang="en-US" altLang="en-US" smtClean="0"/>
              <a:t>Third level</a:t>
            </a:r>
          </a:p>
          <a:p>
            <a:pPr lvl="3"/>
            <a:r>
              <a:rPr lang="en-US" altLang="en-US" smtClean="0"/>
              <a:t>Fourth level</a:t>
            </a:r>
          </a:p>
          <a:p>
            <a:pPr lvl="4"/>
            <a:r>
              <a:rPr lang="en-US" altLang="en-US" smtClean="0"/>
              <a:t>Fifth level</a:t>
            </a:r>
          </a:p>
        </p:txBody>
      </p:sp>
      <p:sp>
        <p:nvSpPr>
          <p:cNvPr id="75792" name="Rectangle 16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45" r:id="rId1"/>
    <p:sldLayoutId id="2147484033" r:id="rId2"/>
    <p:sldLayoutId id="2147484034" r:id="rId3"/>
    <p:sldLayoutId id="2147484035" r:id="rId4"/>
    <p:sldLayoutId id="2147484036" r:id="rId5"/>
    <p:sldLayoutId id="2147484037" r:id="rId6"/>
    <p:sldLayoutId id="2147484038" r:id="rId7"/>
    <p:sldLayoutId id="2147484039" r:id="rId8"/>
    <p:sldLayoutId id="2147484040" r:id="rId9"/>
    <p:sldLayoutId id="2147484041" r:id="rId10"/>
    <p:sldLayoutId id="2147484042" r:id="rId11"/>
    <p:sldLayoutId id="2147484043" r:id="rId12"/>
    <p:sldLayoutId id="2147484044" r:id="rId13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75000"/>
        <a:buFont typeface="Wingdings" pitchFamily="2" charset="2"/>
        <a:buChar char="n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80000"/>
        <a:buFont typeface="Wingdings" pitchFamily="2" charset="2"/>
        <a:buChar char="¨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SzPct val="65000"/>
        <a:buFont typeface="Wingdings" pitchFamily="2" charset="2"/>
        <a:buChar char="n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¨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bg2"/>
        </a:buClr>
        <a:buFont typeface="Wingdings" pitchFamily="2" charset="2"/>
        <a:buChar char="§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a-IR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le 1"/>
          <p:cNvSpPr>
            <a:spLocks noGrp="1"/>
          </p:cNvSpPr>
          <p:nvPr>
            <p:ph type="ctrTitle"/>
          </p:nvPr>
        </p:nvSpPr>
        <p:spPr>
          <a:xfrm>
            <a:off x="1673100" y="1844677"/>
            <a:ext cx="7291388" cy="2214563"/>
          </a:xfrm>
        </p:spPr>
        <p:txBody>
          <a:bodyPr/>
          <a:lstStyle/>
          <a:p>
            <a:pPr algn="r" rtl="1" eaLnBrk="1" hangingPunct="1"/>
            <a:r>
              <a:rPr lang="fa-IR" altLang="en-US" sz="5600" b="1" dirty="0" smtClean="0">
                <a:solidFill>
                  <a:schemeClr val="bg1"/>
                </a:solidFill>
                <a:cs typeface="B Titr" panose="00000700000000000000" pitchFamily="2" charset="-78"/>
              </a:rPr>
              <a:t>نظام </a:t>
            </a:r>
            <a:r>
              <a:rPr lang="fa-IR" altLang="en-US" sz="5600" b="1" dirty="0" err="1" smtClean="0">
                <a:solidFill>
                  <a:schemeClr val="bg1"/>
                </a:solidFill>
                <a:cs typeface="B Titr" panose="00000700000000000000" pitchFamily="2" charset="-78"/>
              </a:rPr>
              <a:t>نوين</a:t>
            </a:r>
            <a:r>
              <a:rPr lang="fa-IR" altLang="en-US" sz="5600" b="1" dirty="0" smtClean="0">
                <a:solidFill>
                  <a:schemeClr val="bg1"/>
                </a:solidFill>
                <a:cs typeface="B Titr" panose="00000700000000000000" pitchFamily="2" charset="-78"/>
              </a:rPr>
              <a:t> اطلاعات</a:t>
            </a:r>
            <a:br>
              <a:rPr lang="fa-IR" altLang="en-US" sz="5600" b="1" dirty="0" smtClean="0">
                <a:solidFill>
                  <a:schemeClr val="bg1"/>
                </a:solidFill>
                <a:cs typeface="B Titr" panose="00000700000000000000" pitchFamily="2" charset="-78"/>
              </a:rPr>
            </a:br>
            <a:r>
              <a:rPr lang="fa-IR" altLang="en-US" sz="5600" b="1" dirty="0" smtClean="0">
                <a:solidFill>
                  <a:schemeClr val="bg1"/>
                </a:solidFill>
                <a:cs typeface="B Titr" panose="00000700000000000000" pitchFamily="2" charset="-78"/>
              </a:rPr>
              <a:t>پژوهش پزشکی کشور (نوپا) </a:t>
            </a:r>
            <a:endParaRPr lang="fa-IR" altLang="en-US" sz="5600" dirty="0" smtClean="0">
              <a:solidFill>
                <a:schemeClr val="bg1"/>
              </a:solidFill>
              <a:latin typeface="Calibri" pitchFamily="34" charset="0"/>
              <a:cs typeface="B Titr" panose="00000700000000000000" pitchFamily="2" charset="-78"/>
            </a:endParaRPr>
          </a:p>
        </p:txBody>
      </p:sp>
      <p:pic>
        <p:nvPicPr>
          <p:cNvPr id="4" name="Picture 2" descr="ARM0001"/>
          <p:cNvPicPr>
            <a:picLocks noChangeAspect="1" noChangeArrowheads="1"/>
          </p:cNvPicPr>
          <p:nvPr/>
        </p:nvPicPr>
        <p:blipFill>
          <a:blip r:embed="rId3">
            <a:lum bright="38000" contrast="3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5189" y="142875"/>
            <a:ext cx="1624012" cy="1347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323528" y="5589240"/>
            <a:ext cx="3960440" cy="720080"/>
          </a:xfrm>
        </p:spPr>
        <p:txBody>
          <a:bodyPr/>
          <a:lstStyle/>
          <a:p>
            <a:r>
              <a:rPr lang="en-US" sz="3200" dirty="0" smtClean="0"/>
              <a:t>www.research.ac.ir</a:t>
            </a:r>
            <a:endParaRPr lang="en-US" sz="3200" dirty="0"/>
          </a:p>
        </p:txBody>
      </p:sp>
      <p:sp>
        <p:nvSpPr>
          <p:cNvPr id="6" name="Subtitle 1"/>
          <p:cNvSpPr txBox="1">
            <a:spLocks/>
          </p:cNvSpPr>
          <p:nvPr/>
        </p:nvSpPr>
        <p:spPr bwMode="auto">
          <a:xfrm>
            <a:off x="1187625" y="4509120"/>
            <a:ext cx="7651576" cy="18722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itchFamily="2" charset="2"/>
              <a:buNone/>
              <a:defRPr sz="3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Char char="¨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¨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algn="r" rtl="1"/>
            <a:r>
              <a:rPr lang="fa-IR" sz="2800" kern="0" dirty="0">
                <a:cs typeface="B Yekan" panose="00000400000000000000" pitchFamily="2" charset="-78"/>
              </a:rPr>
              <a:t>معاونت </a:t>
            </a:r>
            <a:r>
              <a:rPr lang="fa-IR" sz="2800" kern="0" dirty="0" smtClean="0">
                <a:cs typeface="B Yekan" panose="00000400000000000000" pitchFamily="2" charset="-78"/>
              </a:rPr>
              <a:t>تحقیقات </a:t>
            </a:r>
            <a:r>
              <a:rPr lang="fa-IR" sz="2800" kern="0" dirty="0">
                <a:cs typeface="B Yekan" panose="00000400000000000000" pitchFamily="2" charset="-78"/>
              </a:rPr>
              <a:t>و فنآوری</a:t>
            </a:r>
            <a:br>
              <a:rPr lang="fa-IR" sz="2800" kern="0" dirty="0">
                <a:cs typeface="B Yekan" panose="00000400000000000000" pitchFamily="2" charset="-78"/>
              </a:rPr>
            </a:br>
            <a:r>
              <a:rPr lang="fa-IR" sz="2800" kern="0" dirty="0">
                <a:cs typeface="B Yekan" panose="00000400000000000000" pitchFamily="2" charset="-78"/>
              </a:rPr>
              <a:t>مرکز توسعه و هماهنگی اطلاعات و انتشارات علمی</a:t>
            </a:r>
            <a:endParaRPr lang="en-US" sz="2800" kern="0" dirty="0">
              <a:cs typeface="B Yekan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62663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le 1"/>
          <p:cNvSpPr>
            <a:spLocks noGrp="1"/>
          </p:cNvSpPr>
          <p:nvPr>
            <p:ph type="title"/>
          </p:nvPr>
        </p:nvSpPr>
        <p:spPr>
          <a:xfrm>
            <a:off x="457200" y="542599"/>
            <a:ext cx="8229600" cy="1371600"/>
          </a:xfrm>
        </p:spPr>
        <p:txBody>
          <a:bodyPr/>
          <a:lstStyle/>
          <a:p>
            <a:pPr algn="ctr" rtl="1"/>
            <a:r>
              <a:rPr lang="fa-IR" altLang="en-US" b="1" dirty="0" smtClean="0">
                <a:cs typeface="Mitra" pitchFamily="2" charset="-78"/>
              </a:rPr>
              <a:t>اقلام</a:t>
            </a:r>
            <a:r>
              <a:rPr lang="en-US" altLang="en-US" b="1" dirty="0" smtClean="0">
                <a:cs typeface="Mitra" pitchFamily="2" charset="-78"/>
              </a:rPr>
              <a:t> </a:t>
            </a:r>
            <a:r>
              <a:rPr lang="fa-IR" altLang="en-US" b="1" dirty="0" smtClean="0">
                <a:cs typeface="Mitra" pitchFamily="2" charset="-78"/>
              </a:rPr>
              <a:t> و عناصر </a:t>
            </a:r>
            <a:r>
              <a:rPr lang="fa-IR" altLang="en-US" b="1" dirty="0" smtClean="0">
                <a:solidFill>
                  <a:srgbClr val="FF0000"/>
                </a:solidFill>
                <a:cs typeface="Mitra" pitchFamily="2" charset="-78"/>
              </a:rPr>
              <a:t>اطلاعات پژوهشی علوم پزشکی</a:t>
            </a:r>
            <a:r>
              <a:rPr lang="fa-IR" altLang="en-US" b="1" dirty="0" smtClean="0">
                <a:cs typeface="Mitra" pitchFamily="2" charset="-78"/>
              </a:rPr>
              <a:t> و سلامت</a:t>
            </a:r>
            <a:endParaRPr lang="en-US" altLang="en-US" b="1" dirty="0" smtClean="0">
              <a:cs typeface="Mitra" pitchFamily="2" charset="-78"/>
            </a:endParaRPr>
          </a:p>
        </p:txBody>
      </p:sp>
      <p:sp>
        <p:nvSpPr>
          <p:cNvPr id="22531" name="Content Placeholder 2"/>
          <p:cNvSpPr>
            <a:spLocks noGrp="1"/>
          </p:cNvSpPr>
          <p:nvPr>
            <p:ph idx="1"/>
          </p:nvPr>
        </p:nvSpPr>
        <p:spPr>
          <a:xfrm>
            <a:off x="-57969" y="2227132"/>
            <a:ext cx="9022457" cy="4176712"/>
          </a:xfrm>
        </p:spPr>
        <p:txBody>
          <a:bodyPr/>
          <a:lstStyle/>
          <a:p>
            <a:pPr marL="533400" indent="-533400" algn="r" rtl="1">
              <a:buFont typeface="Wingdings" pitchFamily="2" charset="2"/>
              <a:buBlip>
                <a:blip r:embed="rId2"/>
              </a:buBlip>
              <a:tabLst>
                <a:tab pos="444500" algn="l"/>
              </a:tabLst>
            </a:pPr>
            <a:r>
              <a:rPr lang="fa-IR" altLang="en-US" dirty="0" err="1" smtClean="0">
                <a:cs typeface="B Mitra" pitchFamily="2" charset="-78"/>
              </a:rPr>
              <a:t>محققين</a:t>
            </a:r>
            <a:r>
              <a:rPr lang="fa-IR" altLang="en-US" dirty="0" smtClean="0">
                <a:cs typeface="B Mitra" pitchFamily="2" charset="-78"/>
              </a:rPr>
              <a:t> و </a:t>
            </a:r>
            <a:r>
              <a:rPr lang="fa-IR" altLang="en-US" dirty="0" err="1" smtClean="0">
                <a:cs typeface="B Mitra" pitchFamily="2" charset="-78"/>
              </a:rPr>
              <a:t>نويسندگان</a:t>
            </a:r>
            <a:r>
              <a:rPr lang="fa-IR" altLang="en-US" dirty="0" smtClean="0">
                <a:cs typeface="B Mitra" pitchFamily="2" charset="-78"/>
              </a:rPr>
              <a:t> (اعضای </a:t>
            </a:r>
            <a:r>
              <a:rPr lang="fa-IR" altLang="en-US" dirty="0" err="1" smtClean="0">
                <a:cs typeface="B Mitra" pitchFamily="2" charset="-78"/>
              </a:rPr>
              <a:t>هيات</a:t>
            </a:r>
            <a:r>
              <a:rPr lang="fa-IR" altLang="en-US" dirty="0" smtClean="0">
                <a:cs typeface="B Mitra" pitchFamily="2" charset="-78"/>
              </a:rPr>
              <a:t> علمی، </a:t>
            </a:r>
            <a:r>
              <a:rPr lang="fa-IR" altLang="en-US" dirty="0" err="1" smtClean="0">
                <a:cs typeface="B Mitra" pitchFamily="2" charset="-78"/>
              </a:rPr>
              <a:t>دانشجويان</a:t>
            </a:r>
            <a:r>
              <a:rPr lang="fa-IR" altLang="en-US" dirty="0">
                <a:cs typeface="B Mitra" pitchFamily="2" charset="-78"/>
              </a:rPr>
              <a:t> </a:t>
            </a:r>
            <a:r>
              <a:rPr lang="fa-IR" altLang="en-US" dirty="0" smtClean="0">
                <a:cs typeface="B Mitra" pitchFamily="2" charset="-78"/>
              </a:rPr>
              <a:t>و پژوهشگران)</a:t>
            </a:r>
          </a:p>
          <a:p>
            <a:pPr marL="533400" indent="-533400" algn="r" rtl="1">
              <a:buFont typeface="Wingdings" pitchFamily="2" charset="2"/>
              <a:buBlip>
                <a:blip r:embed="rId2"/>
              </a:buBlip>
              <a:tabLst>
                <a:tab pos="444500" algn="l"/>
              </a:tabLst>
            </a:pPr>
            <a:r>
              <a:rPr lang="fa-IR" altLang="en-US" dirty="0" err="1" smtClean="0">
                <a:cs typeface="B Mitra" pitchFamily="2" charset="-78"/>
              </a:rPr>
              <a:t>طرح‌های</a:t>
            </a:r>
            <a:r>
              <a:rPr lang="fa-IR" altLang="en-US" dirty="0" smtClean="0">
                <a:cs typeface="B Mitra" pitchFamily="2" charset="-78"/>
              </a:rPr>
              <a:t> </a:t>
            </a:r>
            <a:r>
              <a:rPr lang="fa-IR" altLang="en-US" dirty="0" err="1" smtClean="0">
                <a:cs typeface="B Mitra" pitchFamily="2" charset="-78"/>
              </a:rPr>
              <a:t>تحقيقاتی</a:t>
            </a:r>
            <a:r>
              <a:rPr lang="fa-IR" altLang="en-US" dirty="0" smtClean="0">
                <a:cs typeface="B Mitra" pitchFamily="2" charset="-78"/>
              </a:rPr>
              <a:t> (</a:t>
            </a:r>
            <a:r>
              <a:rPr lang="fa-IR" altLang="en-US" dirty="0" err="1" smtClean="0">
                <a:cs typeface="B Mitra" pitchFamily="2" charset="-78"/>
              </a:rPr>
              <a:t>پروپوزال‌ها</a:t>
            </a:r>
            <a:r>
              <a:rPr lang="fa-IR" altLang="en-US" dirty="0" smtClean="0">
                <a:cs typeface="B Mitra" pitchFamily="2" charset="-78"/>
              </a:rPr>
              <a:t>)</a:t>
            </a:r>
          </a:p>
          <a:p>
            <a:pPr marL="533400" indent="-533400" algn="r" rtl="1">
              <a:buFont typeface="Wingdings" pitchFamily="2" charset="2"/>
              <a:buBlip>
                <a:blip r:embed="rId2"/>
              </a:buBlip>
              <a:tabLst>
                <a:tab pos="444500" algn="l"/>
              </a:tabLst>
            </a:pPr>
            <a:r>
              <a:rPr lang="fa-IR" altLang="en-US" dirty="0" err="1" smtClean="0">
                <a:cs typeface="B Mitra" pitchFamily="2" charset="-78"/>
              </a:rPr>
              <a:t>پايان‌نامه‌ها</a:t>
            </a:r>
            <a:endParaRPr lang="fa-IR" altLang="en-US" dirty="0" smtClean="0">
              <a:cs typeface="B Mitra" pitchFamily="2" charset="-78"/>
            </a:endParaRPr>
          </a:p>
          <a:p>
            <a:pPr marL="533400" indent="-533400" algn="r" rtl="1">
              <a:buFont typeface="Wingdings" pitchFamily="2" charset="2"/>
              <a:buBlip>
                <a:blip r:embed="rId2"/>
              </a:buBlip>
              <a:tabLst>
                <a:tab pos="444500" algn="l"/>
              </a:tabLst>
            </a:pPr>
            <a:r>
              <a:rPr lang="fa-IR" altLang="en-US" dirty="0" smtClean="0">
                <a:cs typeface="B Mitra" pitchFamily="2" charset="-78"/>
              </a:rPr>
              <a:t>مقالات</a:t>
            </a:r>
          </a:p>
          <a:p>
            <a:pPr marL="533400" indent="-533400" algn="r" rtl="1">
              <a:buFont typeface="Wingdings" pitchFamily="2" charset="2"/>
              <a:buBlip>
                <a:blip r:embed="rId2"/>
              </a:buBlip>
              <a:tabLst>
                <a:tab pos="444500" algn="l"/>
              </a:tabLst>
            </a:pPr>
            <a:r>
              <a:rPr lang="fa-IR" altLang="en-US" dirty="0" smtClean="0">
                <a:cs typeface="B Mitra" pitchFamily="2" charset="-78"/>
              </a:rPr>
              <a:t>مجلات</a:t>
            </a:r>
          </a:p>
          <a:p>
            <a:pPr marL="533400" indent="-533400" algn="r" rtl="1">
              <a:buFont typeface="Wingdings" pitchFamily="2" charset="2"/>
              <a:buBlip>
                <a:blip r:embed="rId2"/>
              </a:buBlip>
              <a:tabLst>
                <a:tab pos="444500" algn="l"/>
              </a:tabLst>
            </a:pPr>
            <a:r>
              <a:rPr lang="fa-IR" altLang="en-US" dirty="0" err="1" smtClean="0">
                <a:cs typeface="B Mitra" pitchFamily="2" charset="-78"/>
              </a:rPr>
              <a:t>کتاب‌ها</a:t>
            </a:r>
            <a:endParaRPr lang="fa-IR" altLang="en-US" dirty="0" smtClean="0">
              <a:cs typeface="B Mitra" pitchFamily="2" charset="-78"/>
            </a:endParaRPr>
          </a:p>
          <a:p>
            <a:pPr marL="533400" indent="-533400" algn="r" rtl="1">
              <a:buFont typeface="Wingdings" pitchFamily="2" charset="2"/>
              <a:buBlip>
                <a:blip r:embed="rId2"/>
              </a:buBlip>
              <a:tabLst>
                <a:tab pos="444500" algn="l"/>
              </a:tabLst>
            </a:pPr>
            <a:r>
              <a:rPr lang="fa-IR" altLang="en-US" dirty="0" err="1" smtClean="0">
                <a:cs typeface="B Mitra" pitchFamily="2" charset="-78"/>
              </a:rPr>
              <a:t>پروانه‌های</a:t>
            </a:r>
            <a:r>
              <a:rPr lang="fa-IR" altLang="en-US" dirty="0" smtClean="0">
                <a:cs typeface="B Mitra" pitchFamily="2" charset="-78"/>
              </a:rPr>
              <a:t> ثبت اختراعات</a:t>
            </a:r>
          </a:p>
          <a:p>
            <a:pPr marL="533400" indent="-533400" algn="r" rtl="1">
              <a:buFont typeface="Wingdings" pitchFamily="2" charset="2"/>
              <a:buBlip>
                <a:blip r:embed="rId2"/>
              </a:buBlip>
              <a:tabLst>
                <a:tab pos="444500" algn="l"/>
              </a:tabLst>
            </a:pPr>
            <a:r>
              <a:rPr lang="fa-IR" altLang="en-US" dirty="0" smtClean="0">
                <a:cs typeface="B Mitra" pitchFamily="2" charset="-78"/>
              </a:rPr>
              <a:t>......</a:t>
            </a:r>
          </a:p>
          <a:p>
            <a:pPr marL="533400" indent="-533400" algn="r" rtl="1">
              <a:buFont typeface="Wingdings" pitchFamily="2" charset="2"/>
              <a:buBlip>
                <a:blip r:embed="rId2"/>
              </a:buBlip>
              <a:tabLst>
                <a:tab pos="444500" algn="l"/>
              </a:tabLst>
            </a:pPr>
            <a:endParaRPr lang="fa-IR" altLang="en-US" dirty="0" smtClean="0">
              <a:cs typeface="B Mitra" pitchFamily="2" charset="-78"/>
            </a:endParaRPr>
          </a:p>
          <a:p>
            <a:pPr marL="533400" indent="-533400" algn="r" rtl="1">
              <a:buFont typeface="Wingdings" pitchFamily="2" charset="2"/>
              <a:buBlip>
                <a:blip r:embed="rId2"/>
              </a:buBlip>
              <a:tabLst>
                <a:tab pos="444500" algn="l"/>
              </a:tabLst>
            </a:pPr>
            <a:endParaRPr lang="fa-IR" altLang="en-US" dirty="0" smtClean="0">
              <a:cs typeface="B Mitra" pitchFamily="2" charset="-78"/>
            </a:endParaRPr>
          </a:p>
          <a:p>
            <a:pPr marL="533400" indent="-533400" algn="r" rtl="1">
              <a:buFont typeface="Wingdings" pitchFamily="2" charset="2"/>
              <a:buBlip>
                <a:blip r:embed="rId2"/>
              </a:buBlip>
              <a:tabLst>
                <a:tab pos="444500" algn="l"/>
              </a:tabLst>
            </a:pPr>
            <a:r>
              <a:rPr lang="fa-IR" altLang="en-US" dirty="0" smtClean="0">
                <a:cs typeface="B Mitra" pitchFamily="2" charset="-78"/>
              </a:rPr>
              <a:t>12 خدمت </a:t>
            </a:r>
            <a:r>
              <a:rPr lang="fa-IR" altLang="en-US" dirty="0" err="1" smtClean="0">
                <a:cs typeface="B Mitra" pitchFamily="2" charset="-78"/>
              </a:rPr>
              <a:t>نوين</a:t>
            </a:r>
            <a:r>
              <a:rPr lang="fa-IR" altLang="en-US" dirty="0" smtClean="0">
                <a:cs typeface="B Mitra" pitchFamily="2" charset="-78"/>
              </a:rPr>
              <a:t> پژوهشی</a:t>
            </a:r>
          </a:p>
          <a:p>
            <a:pPr marL="533400" indent="-533400" algn="r" rtl="1">
              <a:buFont typeface="Wingdings" pitchFamily="2" charset="2"/>
              <a:buBlip>
                <a:blip r:embed="rId2"/>
              </a:buBlip>
              <a:tabLst>
                <a:tab pos="444500" algn="l"/>
              </a:tabLst>
            </a:pPr>
            <a:r>
              <a:rPr lang="fa-IR" altLang="en-US" dirty="0" smtClean="0">
                <a:cs typeface="B Mitra" pitchFamily="2" charset="-78"/>
              </a:rPr>
              <a:t>12 دولت خدمتگزار</a:t>
            </a:r>
          </a:p>
        </p:txBody>
      </p:sp>
    </p:spTree>
    <p:extLst>
      <p:ext uri="{BB962C8B-B14F-4D97-AF65-F5344CB8AC3E}">
        <p14:creationId xmlns:p14="http://schemas.microsoft.com/office/powerpoint/2010/main" val="400498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20620"/>
            <a:ext cx="8229600" cy="851656"/>
          </a:xfrm>
        </p:spPr>
        <p:txBody>
          <a:bodyPr/>
          <a:lstStyle/>
          <a:p>
            <a:pPr algn="ctr" rtl="1"/>
            <a:r>
              <a:rPr lang="fa-IR" altLang="en-US" b="1" dirty="0">
                <a:cs typeface="B Mitra" panose="00000400000000000000" pitchFamily="2" charset="-78"/>
              </a:rPr>
              <a:t>نظام </a:t>
            </a:r>
            <a:r>
              <a:rPr lang="fa-IR" altLang="en-US" b="1" dirty="0" err="1">
                <a:cs typeface="B Mitra" panose="00000400000000000000" pitchFamily="2" charset="-78"/>
              </a:rPr>
              <a:t>نوين</a:t>
            </a:r>
            <a:r>
              <a:rPr lang="fa-IR" altLang="en-US" b="1" dirty="0">
                <a:cs typeface="B Mitra" panose="00000400000000000000" pitchFamily="2" charset="-78"/>
              </a:rPr>
              <a:t> اطلاعات پژوهش پزشکی </a:t>
            </a:r>
            <a:r>
              <a:rPr lang="fa-IR" altLang="en-US" b="1" dirty="0" err="1">
                <a:cs typeface="B Mitra" panose="00000400000000000000" pitchFamily="2" charset="-78"/>
              </a:rPr>
              <a:t>ايران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92244"/>
            <a:ext cx="8229600" cy="4933100"/>
          </a:xfrm>
        </p:spPr>
        <p:txBody>
          <a:bodyPr/>
          <a:lstStyle/>
          <a:p>
            <a:pPr marL="0" indent="0" algn="just" rtl="1">
              <a:buNone/>
            </a:pPr>
            <a:r>
              <a:rPr lang="fa-IR" dirty="0" smtClean="0">
                <a:cs typeface="B Mitra" panose="00000400000000000000" pitchFamily="2" charset="-78"/>
              </a:rPr>
              <a:t>معاونت </a:t>
            </a:r>
            <a:r>
              <a:rPr lang="fa-IR" dirty="0" err="1" smtClean="0">
                <a:cs typeface="B Mitra" panose="00000400000000000000" pitchFamily="2" charset="-78"/>
              </a:rPr>
              <a:t>تحقيقات</a:t>
            </a:r>
            <a:r>
              <a:rPr lang="fa-IR" dirty="0" smtClean="0">
                <a:cs typeface="B Mitra" panose="00000400000000000000" pitchFamily="2" charset="-78"/>
              </a:rPr>
              <a:t> و فنآوری وزارت بهداشت</a:t>
            </a:r>
            <a:r>
              <a:rPr lang="en-US" dirty="0" smtClean="0">
                <a:cs typeface="B Mitra" panose="00000400000000000000" pitchFamily="2" charset="-78"/>
              </a:rPr>
              <a:t> </a:t>
            </a:r>
            <a:r>
              <a:rPr lang="fa-IR" dirty="0" smtClean="0">
                <a:cs typeface="B Mitra" panose="00000400000000000000" pitchFamily="2" charset="-78"/>
              </a:rPr>
              <a:t>با هدف </a:t>
            </a:r>
            <a:r>
              <a:rPr lang="fa-IR" dirty="0" err="1" smtClean="0">
                <a:cs typeface="B Mitra" panose="00000400000000000000" pitchFamily="2" charset="-78"/>
              </a:rPr>
              <a:t>تامين</a:t>
            </a:r>
            <a:r>
              <a:rPr lang="fa-IR" dirty="0" smtClean="0">
                <a:cs typeface="B Mitra" panose="00000400000000000000" pitchFamily="2" charset="-78"/>
              </a:rPr>
              <a:t> اهداف </a:t>
            </a:r>
            <a:r>
              <a:rPr lang="fa-IR" dirty="0" err="1" smtClean="0">
                <a:cs typeface="B Mitra" panose="00000400000000000000" pitchFamily="2" charset="-78"/>
              </a:rPr>
              <a:t>زير</a:t>
            </a:r>
            <a:r>
              <a:rPr lang="fa-IR" dirty="0" smtClean="0">
                <a:cs typeface="B Mitra" panose="00000400000000000000" pitchFamily="2" charset="-78"/>
              </a:rPr>
              <a:t>، </a:t>
            </a:r>
            <a:r>
              <a:rPr lang="fa-IR" dirty="0">
                <a:cs typeface="B Mitra" panose="00000400000000000000" pitchFamily="2" charset="-78"/>
              </a:rPr>
              <a:t>اقدام به طراحی و </a:t>
            </a:r>
            <a:r>
              <a:rPr lang="fa-IR" dirty="0" err="1">
                <a:cs typeface="B Mitra" panose="00000400000000000000" pitchFamily="2" charset="-78"/>
              </a:rPr>
              <a:t>پياده‌سازی</a:t>
            </a:r>
            <a:r>
              <a:rPr lang="fa-IR" dirty="0">
                <a:cs typeface="B Mitra" panose="00000400000000000000" pitchFamily="2" charset="-78"/>
              </a:rPr>
              <a:t> </a:t>
            </a:r>
            <a:r>
              <a:rPr lang="fa-IR" dirty="0">
                <a:solidFill>
                  <a:srgbClr val="FF0000"/>
                </a:solidFill>
                <a:cs typeface="B Mitra" panose="00000400000000000000" pitchFamily="2" charset="-78"/>
              </a:rPr>
              <a:t>«نظام </a:t>
            </a:r>
            <a:r>
              <a:rPr lang="fa-IR" dirty="0" err="1">
                <a:solidFill>
                  <a:srgbClr val="FF0000"/>
                </a:solidFill>
                <a:cs typeface="B Mitra" panose="00000400000000000000" pitchFamily="2" charset="-78"/>
              </a:rPr>
              <a:t>نوين</a:t>
            </a:r>
            <a:r>
              <a:rPr lang="fa-IR" dirty="0">
                <a:solidFill>
                  <a:srgbClr val="FF0000"/>
                </a:solidFill>
                <a:cs typeface="B Mitra" panose="00000400000000000000" pitchFamily="2" charset="-78"/>
              </a:rPr>
              <a:t> اطلاعات پژوهش پزشکی </a:t>
            </a:r>
            <a:r>
              <a:rPr lang="fa-IR" dirty="0" err="1">
                <a:solidFill>
                  <a:srgbClr val="FF0000"/>
                </a:solidFill>
                <a:cs typeface="B Mitra" panose="00000400000000000000" pitchFamily="2" charset="-78"/>
              </a:rPr>
              <a:t>ايران</a:t>
            </a:r>
            <a:r>
              <a:rPr lang="fa-IR" dirty="0">
                <a:solidFill>
                  <a:srgbClr val="FF0000"/>
                </a:solidFill>
                <a:cs typeface="B Mitra" panose="00000400000000000000" pitchFamily="2" charset="-78"/>
              </a:rPr>
              <a:t> (نوپا)» </a:t>
            </a:r>
            <a:r>
              <a:rPr lang="fa-IR" dirty="0">
                <a:cs typeface="B Mitra" panose="00000400000000000000" pitchFamily="2" charset="-78"/>
              </a:rPr>
              <a:t>نموده </a:t>
            </a:r>
            <a:r>
              <a:rPr lang="fa-IR" dirty="0" smtClean="0">
                <a:cs typeface="B Mitra" panose="00000400000000000000" pitchFamily="2" charset="-78"/>
              </a:rPr>
              <a:t>است:</a:t>
            </a:r>
            <a:endParaRPr lang="fa-IR" sz="2800" dirty="0" smtClean="0">
              <a:cs typeface="B Mitra" panose="00000400000000000000" pitchFamily="2" charset="-78"/>
            </a:endParaRPr>
          </a:p>
          <a:p>
            <a:pPr marL="0" indent="0" algn="just" rtl="1">
              <a:buNone/>
            </a:pPr>
            <a:r>
              <a:rPr lang="fa-IR" sz="2800" dirty="0" smtClean="0">
                <a:cs typeface="B Mitra" panose="00000400000000000000" pitchFamily="2" charset="-78"/>
              </a:rPr>
              <a:t>1- </a:t>
            </a:r>
            <a:r>
              <a:rPr lang="fa-IR" sz="2800" dirty="0" err="1" smtClean="0">
                <a:solidFill>
                  <a:srgbClr val="FF0000"/>
                </a:solidFill>
                <a:cs typeface="B Mitra" panose="00000400000000000000" pitchFamily="2" charset="-78"/>
              </a:rPr>
              <a:t>بهره‌برداری</a:t>
            </a:r>
            <a:r>
              <a:rPr lang="fa-IR" sz="2800" dirty="0" smtClean="0">
                <a:solidFill>
                  <a:srgbClr val="FF0000"/>
                </a:solidFill>
                <a:cs typeface="B Mitra" panose="00000400000000000000" pitchFamily="2" charset="-78"/>
              </a:rPr>
              <a:t> </a:t>
            </a:r>
            <a:r>
              <a:rPr lang="fa-IR" sz="2800" dirty="0" err="1">
                <a:solidFill>
                  <a:srgbClr val="FF0000"/>
                </a:solidFill>
                <a:cs typeface="B Mitra" panose="00000400000000000000" pitchFamily="2" charset="-78"/>
              </a:rPr>
              <a:t>اثربخش</a:t>
            </a:r>
            <a:r>
              <a:rPr lang="fa-IR" sz="2800" dirty="0">
                <a:cs typeface="B Mitra" panose="00000400000000000000" pitchFamily="2" charset="-78"/>
              </a:rPr>
              <a:t>، مبتنی بر </a:t>
            </a:r>
            <a:r>
              <a:rPr lang="fa-IR" sz="2800" dirty="0">
                <a:solidFill>
                  <a:srgbClr val="FF0000"/>
                </a:solidFill>
                <a:cs typeface="B Mitra" panose="00000400000000000000" pitchFamily="2" charset="-78"/>
              </a:rPr>
              <a:t>اخلاق</a:t>
            </a:r>
            <a:r>
              <a:rPr lang="fa-IR" sz="2800" dirty="0">
                <a:cs typeface="B Mitra" panose="00000400000000000000" pitchFamily="2" charset="-78"/>
              </a:rPr>
              <a:t> و </a:t>
            </a:r>
            <a:r>
              <a:rPr lang="fa-IR" sz="2800" dirty="0">
                <a:solidFill>
                  <a:srgbClr val="FF0000"/>
                </a:solidFill>
                <a:cs typeface="B Mitra" panose="00000400000000000000" pitchFamily="2" charset="-78"/>
              </a:rPr>
              <a:t>کارآمد</a:t>
            </a:r>
            <a:r>
              <a:rPr lang="fa-IR" sz="2800" dirty="0">
                <a:cs typeface="B Mitra" panose="00000400000000000000" pitchFamily="2" charset="-78"/>
              </a:rPr>
              <a:t> </a:t>
            </a:r>
            <a:r>
              <a:rPr lang="fa-IR" sz="2800" dirty="0" smtClean="0">
                <a:cs typeface="B Mitra" panose="00000400000000000000" pitchFamily="2" charset="-78"/>
              </a:rPr>
              <a:t>از </a:t>
            </a:r>
            <a:r>
              <a:rPr lang="fa-IR" sz="2800" dirty="0" err="1" smtClean="0">
                <a:cs typeface="B Mitra" panose="00000400000000000000" pitchFamily="2" charset="-78"/>
              </a:rPr>
              <a:t>پژوهش‌های</a:t>
            </a:r>
            <a:r>
              <a:rPr lang="fa-IR" sz="2800" dirty="0" smtClean="0">
                <a:cs typeface="B Mitra" panose="00000400000000000000" pitchFamily="2" charset="-78"/>
              </a:rPr>
              <a:t> </a:t>
            </a:r>
            <a:r>
              <a:rPr lang="fa-IR" sz="2800" dirty="0">
                <a:cs typeface="B Mitra" panose="00000400000000000000" pitchFamily="2" charset="-78"/>
              </a:rPr>
              <a:t>نظام سلامت </a:t>
            </a:r>
            <a:r>
              <a:rPr lang="fa-IR" sz="2800" dirty="0" smtClean="0">
                <a:cs typeface="B Mitra" panose="00000400000000000000" pitchFamily="2" charset="-78"/>
              </a:rPr>
              <a:t>کشور</a:t>
            </a:r>
          </a:p>
          <a:p>
            <a:pPr marL="0" indent="0" algn="just" rtl="1">
              <a:buNone/>
            </a:pPr>
            <a:r>
              <a:rPr lang="fa-IR" sz="2800" dirty="0" smtClean="0">
                <a:cs typeface="B Mitra" panose="00000400000000000000" pitchFamily="2" charset="-78"/>
              </a:rPr>
              <a:t>2- توسعه </a:t>
            </a:r>
            <a:r>
              <a:rPr lang="fa-IR" sz="2800" dirty="0">
                <a:solidFill>
                  <a:srgbClr val="FF0000"/>
                </a:solidFill>
                <a:cs typeface="B Mitra" panose="00000400000000000000" pitchFamily="2" charset="-78"/>
              </a:rPr>
              <a:t>کمی و </a:t>
            </a:r>
            <a:r>
              <a:rPr lang="fa-IR" sz="2800" dirty="0" err="1">
                <a:solidFill>
                  <a:srgbClr val="FF0000"/>
                </a:solidFill>
                <a:cs typeface="B Mitra" panose="00000400000000000000" pitchFamily="2" charset="-78"/>
              </a:rPr>
              <a:t>کيفی</a:t>
            </a:r>
            <a:r>
              <a:rPr lang="fa-IR" sz="2800" dirty="0">
                <a:solidFill>
                  <a:srgbClr val="FF0000"/>
                </a:solidFill>
                <a:cs typeface="B Mitra" panose="00000400000000000000" pitchFamily="2" charset="-78"/>
              </a:rPr>
              <a:t> </a:t>
            </a:r>
            <a:r>
              <a:rPr lang="fa-IR" sz="2800" dirty="0" err="1">
                <a:cs typeface="B Mitra" panose="00000400000000000000" pitchFamily="2" charset="-78"/>
              </a:rPr>
              <a:t>پژوهش‌های</a:t>
            </a:r>
            <a:r>
              <a:rPr lang="fa-IR" sz="2800" dirty="0">
                <a:cs typeface="B Mitra" panose="00000400000000000000" pitchFamily="2" charset="-78"/>
              </a:rPr>
              <a:t> نظام </a:t>
            </a:r>
            <a:r>
              <a:rPr lang="fa-IR" sz="2800" dirty="0" smtClean="0">
                <a:cs typeface="B Mitra" panose="00000400000000000000" pitchFamily="2" charset="-78"/>
              </a:rPr>
              <a:t>سلامت</a:t>
            </a:r>
          </a:p>
          <a:p>
            <a:pPr marL="0" indent="0" algn="just" rtl="1">
              <a:buNone/>
            </a:pPr>
            <a:r>
              <a:rPr lang="fa-IR" sz="2800" dirty="0" smtClean="0">
                <a:cs typeface="B Mitra" panose="00000400000000000000" pitchFamily="2" charset="-78"/>
              </a:rPr>
              <a:t>3- </a:t>
            </a:r>
            <a:r>
              <a:rPr lang="fa-IR" sz="2800" dirty="0" err="1" smtClean="0">
                <a:solidFill>
                  <a:srgbClr val="FF0000"/>
                </a:solidFill>
                <a:cs typeface="B Mitra" panose="00000400000000000000" pitchFamily="2" charset="-78"/>
              </a:rPr>
              <a:t>صرفه‌جويی</a:t>
            </a:r>
            <a:r>
              <a:rPr lang="fa-IR" sz="2800" dirty="0" smtClean="0">
                <a:solidFill>
                  <a:srgbClr val="FF0000"/>
                </a:solidFill>
                <a:cs typeface="B Mitra" panose="00000400000000000000" pitchFamily="2" charset="-78"/>
              </a:rPr>
              <a:t> </a:t>
            </a:r>
            <a:r>
              <a:rPr lang="fa-IR" sz="2800" dirty="0">
                <a:solidFill>
                  <a:srgbClr val="FF0000"/>
                </a:solidFill>
                <a:cs typeface="B Mitra" panose="00000400000000000000" pitchFamily="2" charset="-78"/>
              </a:rPr>
              <a:t>و </a:t>
            </a:r>
            <a:r>
              <a:rPr lang="fa-IR" sz="2800" dirty="0" err="1">
                <a:solidFill>
                  <a:srgbClr val="FF0000"/>
                </a:solidFill>
                <a:cs typeface="B Mitra" panose="00000400000000000000" pitchFamily="2" charset="-78"/>
              </a:rPr>
              <a:t>مديريت</a:t>
            </a:r>
            <a:r>
              <a:rPr lang="fa-IR" sz="2800" dirty="0">
                <a:solidFill>
                  <a:srgbClr val="FF0000"/>
                </a:solidFill>
                <a:cs typeface="B Mitra" panose="00000400000000000000" pitchFamily="2" charset="-78"/>
              </a:rPr>
              <a:t> </a:t>
            </a:r>
            <a:r>
              <a:rPr lang="fa-IR" sz="2800" dirty="0" err="1">
                <a:solidFill>
                  <a:srgbClr val="FF0000"/>
                </a:solidFill>
                <a:cs typeface="B Mitra" panose="00000400000000000000" pitchFamily="2" charset="-78"/>
              </a:rPr>
              <a:t>هزينه‌ها</a:t>
            </a:r>
            <a:r>
              <a:rPr lang="fa-IR" sz="2800" dirty="0">
                <a:solidFill>
                  <a:srgbClr val="FF0000"/>
                </a:solidFill>
                <a:cs typeface="B Mitra" panose="00000400000000000000" pitchFamily="2" charset="-78"/>
              </a:rPr>
              <a:t> </a:t>
            </a:r>
            <a:r>
              <a:rPr lang="fa-IR" sz="2800" dirty="0" smtClean="0">
                <a:cs typeface="B Mitra" panose="00000400000000000000" pitchFamily="2" charset="-78"/>
              </a:rPr>
              <a:t>در </a:t>
            </a:r>
            <a:r>
              <a:rPr lang="fa-IR" sz="2800" dirty="0" err="1" smtClean="0">
                <a:cs typeface="B Mitra" panose="00000400000000000000" pitchFamily="2" charset="-78"/>
              </a:rPr>
              <a:t>پژوهش‌های</a:t>
            </a:r>
            <a:r>
              <a:rPr lang="fa-IR" sz="2800" dirty="0" smtClean="0">
                <a:cs typeface="B Mitra" panose="00000400000000000000" pitchFamily="2" charset="-78"/>
              </a:rPr>
              <a:t> نظام سلامت</a:t>
            </a:r>
          </a:p>
          <a:p>
            <a:pPr marL="0" indent="0" algn="just" rtl="1">
              <a:buNone/>
            </a:pPr>
            <a:r>
              <a:rPr lang="fa-IR" sz="2800" dirty="0" smtClean="0">
                <a:cs typeface="B Mitra" panose="00000400000000000000" pitchFamily="2" charset="-78"/>
              </a:rPr>
              <a:t>4- </a:t>
            </a:r>
            <a:r>
              <a:rPr lang="fa-IR" sz="2800" dirty="0" err="1" smtClean="0">
                <a:solidFill>
                  <a:srgbClr val="FF0000"/>
                </a:solidFill>
                <a:cs typeface="B Mitra" panose="00000400000000000000" pitchFamily="2" charset="-78"/>
              </a:rPr>
              <a:t>افزايش</a:t>
            </a:r>
            <a:r>
              <a:rPr lang="fa-IR" sz="2800" dirty="0" smtClean="0">
                <a:solidFill>
                  <a:srgbClr val="FF0000"/>
                </a:solidFill>
                <a:cs typeface="B Mitra" panose="00000400000000000000" pitchFamily="2" charset="-78"/>
              </a:rPr>
              <a:t> </a:t>
            </a:r>
            <a:r>
              <a:rPr lang="fa-IR" sz="2800" dirty="0" err="1">
                <a:solidFill>
                  <a:srgbClr val="FF0000"/>
                </a:solidFill>
                <a:cs typeface="B Mitra" panose="00000400000000000000" pitchFamily="2" charset="-78"/>
              </a:rPr>
              <a:t>مشاهده‌پذيری</a:t>
            </a:r>
            <a:r>
              <a:rPr lang="fa-IR" sz="2800" dirty="0">
                <a:solidFill>
                  <a:srgbClr val="FF0000"/>
                </a:solidFill>
                <a:cs typeface="B Mitra" panose="00000400000000000000" pitchFamily="2" charset="-78"/>
              </a:rPr>
              <a:t> و دسترسی </a:t>
            </a:r>
            <a:r>
              <a:rPr lang="fa-IR" sz="2800" dirty="0">
                <a:cs typeface="B Mitra" panose="00000400000000000000" pitchFamily="2" charset="-78"/>
              </a:rPr>
              <a:t>پژوهشگران به منابع اطلاعاتی و </a:t>
            </a:r>
            <a:r>
              <a:rPr lang="fa-IR" sz="2800" dirty="0" err="1">
                <a:cs typeface="B Mitra" panose="00000400000000000000" pitchFamily="2" charset="-78"/>
              </a:rPr>
              <a:t>ننايج</a:t>
            </a:r>
            <a:r>
              <a:rPr lang="fa-IR" sz="2800" dirty="0">
                <a:cs typeface="B Mitra" panose="00000400000000000000" pitchFamily="2" charset="-78"/>
              </a:rPr>
              <a:t> </a:t>
            </a:r>
            <a:r>
              <a:rPr lang="fa-IR" sz="2800" dirty="0" err="1" smtClean="0">
                <a:cs typeface="B Mitra" panose="00000400000000000000" pitchFamily="2" charset="-78"/>
              </a:rPr>
              <a:t>پژوهش‌ها</a:t>
            </a:r>
            <a:endParaRPr lang="fa-IR" sz="2800" dirty="0">
              <a:cs typeface="B Mitra" panose="00000400000000000000" pitchFamily="2" charset="-78"/>
            </a:endParaRPr>
          </a:p>
          <a:p>
            <a:pPr marL="0" indent="0" algn="just" rtl="1">
              <a:buNone/>
            </a:pPr>
            <a:r>
              <a:rPr lang="fa-IR" sz="2800" dirty="0" smtClean="0">
                <a:cs typeface="B Mitra" panose="00000400000000000000" pitchFamily="2" charset="-78"/>
              </a:rPr>
              <a:t>5- </a:t>
            </a:r>
            <a:r>
              <a:rPr lang="fa-IR" sz="2800" dirty="0" err="1" smtClean="0">
                <a:solidFill>
                  <a:srgbClr val="FF0000"/>
                </a:solidFill>
                <a:cs typeface="B Mitra" panose="00000400000000000000" pitchFamily="2" charset="-78"/>
              </a:rPr>
              <a:t>پايش</a:t>
            </a:r>
            <a:r>
              <a:rPr lang="fa-IR" sz="2800" dirty="0">
                <a:solidFill>
                  <a:srgbClr val="FF0000"/>
                </a:solidFill>
                <a:cs typeface="B Mitra" panose="00000400000000000000" pitchFamily="2" charset="-78"/>
              </a:rPr>
              <a:t>، رصد، </a:t>
            </a:r>
            <a:r>
              <a:rPr lang="fa-IR" sz="2800" dirty="0" err="1">
                <a:solidFill>
                  <a:srgbClr val="FF0000"/>
                </a:solidFill>
                <a:cs typeface="B Mitra" panose="00000400000000000000" pitchFamily="2" charset="-78"/>
              </a:rPr>
              <a:t>توزيع</a:t>
            </a:r>
            <a:r>
              <a:rPr lang="fa-IR" sz="2800" dirty="0">
                <a:solidFill>
                  <a:srgbClr val="FF0000"/>
                </a:solidFill>
                <a:cs typeface="B Mitra" panose="00000400000000000000" pitchFamily="2" charset="-78"/>
              </a:rPr>
              <a:t> و </a:t>
            </a:r>
            <a:r>
              <a:rPr lang="fa-IR" sz="2800" dirty="0" err="1">
                <a:solidFill>
                  <a:srgbClr val="FF0000"/>
                </a:solidFill>
                <a:cs typeface="B Mitra" panose="00000400000000000000" pitchFamily="2" charset="-78"/>
              </a:rPr>
              <a:t>ترويج</a:t>
            </a:r>
            <a:r>
              <a:rPr lang="fa-IR" sz="2800" dirty="0">
                <a:solidFill>
                  <a:srgbClr val="FF0000"/>
                </a:solidFill>
                <a:cs typeface="B Mitra" panose="00000400000000000000" pitchFamily="2" charset="-78"/>
              </a:rPr>
              <a:t> </a:t>
            </a:r>
            <a:r>
              <a:rPr lang="fa-IR" sz="2800" dirty="0">
                <a:cs typeface="B Mitra" panose="00000400000000000000" pitchFamily="2" charset="-78"/>
              </a:rPr>
              <a:t>دانش </a:t>
            </a:r>
            <a:r>
              <a:rPr lang="fa-IR" sz="2800" dirty="0" err="1">
                <a:cs typeface="B Mitra" panose="00000400000000000000" pitchFamily="2" charset="-78"/>
              </a:rPr>
              <a:t>توليد</a:t>
            </a:r>
            <a:r>
              <a:rPr lang="fa-IR" sz="2800" dirty="0">
                <a:cs typeface="B Mitra" panose="00000400000000000000" pitchFamily="2" charset="-78"/>
              </a:rPr>
              <a:t> شده از </a:t>
            </a:r>
            <a:r>
              <a:rPr lang="fa-IR" sz="2800" dirty="0" err="1">
                <a:cs typeface="B Mitra" panose="00000400000000000000" pitchFamily="2" charset="-78"/>
              </a:rPr>
              <a:t>پژوهش‌های</a:t>
            </a:r>
            <a:r>
              <a:rPr lang="fa-IR" sz="2800" dirty="0">
                <a:cs typeface="B Mitra" panose="00000400000000000000" pitchFamily="2" charset="-78"/>
              </a:rPr>
              <a:t> </a:t>
            </a:r>
            <a:r>
              <a:rPr lang="fa-IR" sz="2800" dirty="0" smtClean="0">
                <a:cs typeface="B Mitra" panose="00000400000000000000" pitchFamily="2" charset="-78"/>
              </a:rPr>
              <a:t>پزشکی</a:t>
            </a:r>
            <a:endParaRPr lang="en-US" sz="2800" dirty="0">
              <a:cs typeface="B Mitra" panose="000004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577554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>
            <a:spLocks noGrp="1"/>
          </p:cNvSpPr>
          <p:nvPr>
            <p:ph type="title"/>
          </p:nvPr>
        </p:nvSpPr>
        <p:spPr>
          <a:xfrm>
            <a:off x="457200" y="965546"/>
            <a:ext cx="8229600" cy="1167310"/>
          </a:xfrm>
        </p:spPr>
        <p:txBody>
          <a:bodyPr/>
          <a:lstStyle/>
          <a:p>
            <a:pPr algn="ctr" rtl="1"/>
            <a:r>
              <a:rPr lang="fa-IR" altLang="en-US" b="1" dirty="0" err="1" smtClean="0">
                <a:cs typeface="Mitra" pitchFamily="2" charset="-78"/>
              </a:rPr>
              <a:t>سامانه‌های</a:t>
            </a:r>
            <a:r>
              <a:rPr lang="fa-IR" altLang="en-US" b="1" dirty="0" smtClean="0">
                <a:cs typeface="Mitra" pitchFamily="2" charset="-78"/>
              </a:rPr>
              <a:t> </a:t>
            </a:r>
            <a:r>
              <a:rPr lang="fa-IR" altLang="en-US" b="1" dirty="0" smtClean="0">
                <a:solidFill>
                  <a:srgbClr val="FF0000"/>
                </a:solidFill>
                <a:cs typeface="Mitra" pitchFamily="2" charset="-78"/>
              </a:rPr>
              <a:t>نظام</a:t>
            </a:r>
            <a:br>
              <a:rPr lang="fa-IR" altLang="en-US" b="1" dirty="0" smtClean="0">
                <a:solidFill>
                  <a:srgbClr val="FF0000"/>
                </a:solidFill>
                <a:cs typeface="Mitra" pitchFamily="2" charset="-78"/>
              </a:rPr>
            </a:br>
            <a:r>
              <a:rPr lang="fa-IR" altLang="en-US" b="1" dirty="0" err="1">
                <a:solidFill>
                  <a:srgbClr val="FF0000"/>
                </a:solidFill>
                <a:cs typeface="B Mitra" panose="00000400000000000000" pitchFamily="2" charset="-78"/>
              </a:rPr>
              <a:t>ن</a:t>
            </a:r>
            <a:r>
              <a:rPr lang="fa-IR" altLang="en-US" b="1" dirty="0" err="1">
                <a:cs typeface="B Mitra" panose="00000400000000000000" pitchFamily="2" charset="-78"/>
              </a:rPr>
              <a:t>ظام</a:t>
            </a:r>
            <a:r>
              <a:rPr lang="fa-IR" altLang="en-US" b="1" dirty="0">
                <a:cs typeface="B Mitra" panose="00000400000000000000" pitchFamily="2" charset="-78"/>
              </a:rPr>
              <a:t> </a:t>
            </a:r>
            <a:r>
              <a:rPr lang="fa-IR" altLang="en-US" b="1" dirty="0" err="1">
                <a:cs typeface="B Mitra" panose="00000400000000000000" pitchFamily="2" charset="-78"/>
              </a:rPr>
              <a:t>ن</a:t>
            </a:r>
            <a:r>
              <a:rPr lang="fa-IR" altLang="en-US" b="1" dirty="0" err="1">
                <a:solidFill>
                  <a:srgbClr val="FF0000"/>
                </a:solidFill>
                <a:cs typeface="B Mitra" panose="00000400000000000000" pitchFamily="2" charset="-78"/>
              </a:rPr>
              <a:t>و</a:t>
            </a:r>
            <a:r>
              <a:rPr lang="fa-IR" altLang="en-US" b="1" dirty="0" err="1">
                <a:cs typeface="B Mitra" panose="00000400000000000000" pitchFamily="2" charset="-78"/>
              </a:rPr>
              <a:t>ين</a:t>
            </a:r>
            <a:r>
              <a:rPr lang="fa-IR" altLang="en-US" b="1" dirty="0">
                <a:cs typeface="B Mitra" panose="00000400000000000000" pitchFamily="2" charset="-78"/>
              </a:rPr>
              <a:t> اطلاعات </a:t>
            </a:r>
            <a:r>
              <a:rPr lang="fa-IR" altLang="en-US" b="1" dirty="0">
                <a:solidFill>
                  <a:srgbClr val="FF0000"/>
                </a:solidFill>
                <a:cs typeface="B Mitra" panose="00000400000000000000" pitchFamily="2" charset="-78"/>
              </a:rPr>
              <a:t>پ</a:t>
            </a:r>
            <a:r>
              <a:rPr lang="fa-IR" altLang="en-US" b="1" dirty="0">
                <a:cs typeface="B Mitra" panose="00000400000000000000" pitchFamily="2" charset="-78"/>
              </a:rPr>
              <a:t>ژوهش پزشکی </a:t>
            </a:r>
            <a:r>
              <a:rPr lang="fa-IR" altLang="en-US" b="1" dirty="0" err="1">
                <a:solidFill>
                  <a:srgbClr val="FF0000"/>
                </a:solidFill>
                <a:cs typeface="B Mitra" panose="00000400000000000000" pitchFamily="2" charset="-78"/>
              </a:rPr>
              <a:t>ا</a:t>
            </a:r>
            <a:r>
              <a:rPr lang="fa-IR" altLang="en-US" b="1" dirty="0" err="1">
                <a:cs typeface="B Mitra" panose="00000400000000000000" pitchFamily="2" charset="-78"/>
              </a:rPr>
              <a:t>يران</a:t>
            </a:r>
            <a:r>
              <a:rPr lang="fa-IR" altLang="en-US" b="1" dirty="0">
                <a:cs typeface="B Mitra" panose="00000400000000000000" pitchFamily="2" charset="-78"/>
              </a:rPr>
              <a:t> </a:t>
            </a:r>
            <a:r>
              <a:rPr lang="fa-IR" altLang="en-US" b="1" dirty="0">
                <a:solidFill>
                  <a:srgbClr val="FF0000"/>
                </a:solidFill>
                <a:cs typeface="B Mitra" panose="00000400000000000000" pitchFamily="2" charset="-78"/>
              </a:rPr>
              <a:t>(نوپا</a:t>
            </a:r>
            <a:r>
              <a:rPr lang="fa-IR" altLang="en-US" b="1" dirty="0" smtClean="0">
                <a:solidFill>
                  <a:srgbClr val="FF0000"/>
                </a:solidFill>
                <a:cs typeface="B Mitra" panose="00000400000000000000" pitchFamily="2" charset="-78"/>
              </a:rPr>
              <a:t>)</a:t>
            </a:r>
            <a:endParaRPr lang="en-US" altLang="en-US" b="1" dirty="0" smtClean="0">
              <a:cs typeface="Mitra" pitchFamily="2" charset="-78"/>
            </a:endParaRPr>
          </a:p>
        </p:txBody>
      </p:sp>
      <p:sp>
        <p:nvSpPr>
          <p:cNvPr id="23555" name="Content Placeholder 2"/>
          <p:cNvSpPr>
            <a:spLocks noGrp="1"/>
          </p:cNvSpPr>
          <p:nvPr>
            <p:ph idx="1"/>
          </p:nvPr>
        </p:nvSpPr>
        <p:spPr>
          <a:xfrm>
            <a:off x="468313" y="3573164"/>
            <a:ext cx="8229600" cy="2880172"/>
          </a:xfrm>
        </p:spPr>
        <p:txBody>
          <a:bodyPr/>
          <a:lstStyle/>
          <a:p>
            <a:pPr marL="533400" indent="-533400" algn="r" rtl="1">
              <a:buFont typeface="Wingdings" pitchFamily="2" charset="2"/>
              <a:buBlip>
                <a:blip r:embed="rId2"/>
              </a:buBlip>
              <a:tabLst>
                <a:tab pos="444500" algn="l"/>
              </a:tabLst>
            </a:pPr>
            <a:r>
              <a:rPr lang="fa-IR" altLang="en-US" sz="4000" b="1" dirty="0" smtClean="0">
                <a:solidFill>
                  <a:srgbClr val="FF0000"/>
                </a:solidFill>
                <a:cs typeface="B Mitra" pitchFamily="2" charset="-78"/>
              </a:rPr>
              <a:t>12</a:t>
            </a:r>
            <a:r>
              <a:rPr lang="fa-IR" altLang="en-US" sz="4000" b="1" dirty="0" smtClean="0">
                <a:cs typeface="B Mitra" pitchFamily="2" charset="-78"/>
              </a:rPr>
              <a:t> سامانه اطلاعات علمی</a:t>
            </a:r>
          </a:p>
          <a:p>
            <a:pPr marL="533400" indent="-533400" algn="r" rtl="1">
              <a:buFont typeface="Wingdings" pitchFamily="2" charset="2"/>
              <a:buBlip>
                <a:blip r:embed="rId2"/>
              </a:buBlip>
              <a:tabLst>
                <a:tab pos="444500" algn="l"/>
              </a:tabLst>
            </a:pPr>
            <a:r>
              <a:rPr lang="fa-IR" altLang="en-US" sz="4000" b="1" dirty="0" smtClean="0">
                <a:solidFill>
                  <a:srgbClr val="FF0000"/>
                </a:solidFill>
                <a:cs typeface="B Mitra" pitchFamily="2" charset="-78"/>
              </a:rPr>
              <a:t>12</a:t>
            </a:r>
            <a:r>
              <a:rPr lang="fa-IR" altLang="en-US" sz="4000" b="1" dirty="0" smtClean="0">
                <a:cs typeface="B Mitra" pitchFamily="2" charset="-78"/>
              </a:rPr>
              <a:t> خدمت </a:t>
            </a:r>
            <a:r>
              <a:rPr lang="fa-IR" altLang="en-US" sz="4000" b="1" dirty="0" err="1" smtClean="0">
                <a:cs typeface="B Mitra" pitchFamily="2" charset="-78"/>
              </a:rPr>
              <a:t>نوين</a:t>
            </a:r>
            <a:r>
              <a:rPr lang="fa-IR" altLang="en-US" sz="4000" b="1" dirty="0" smtClean="0">
                <a:cs typeface="B Mitra" pitchFamily="2" charset="-78"/>
              </a:rPr>
              <a:t> پژوهشی</a:t>
            </a:r>
          </a:p>
          <a:p>
            <a:pPr marL="533400" indent="-533400" algn="r" rtl="1">
              <a:buFont typeface="Wingdings" pitchFamily="2" charset="2"/>
              <a:buBlip>
                <a:blip r:embed="rId2"/>
              </a:buBlip>
              <a:tabLst>
                <a:tab pos="444500" algn="l"/>
              </a:tabLst>
            </a:pPr>
            <a:r>
              <a:rPr lang="fa-IR" altLang="en-US" sz="4000" b="1" dirty="0" smtClean="0">
                <a:solidFill>
                  <a:srgbClr val="FF0000"/>
                </a:solidFill>
                <a:cs typeface="B Mitra" pitchFamily="2" charset="-78"/>
              </a:rPr>
              <a:t>در 12</a:t>
            </a:r>
            <a:r>
              <a:rPr lang="fa-IR" altLang="en-US" sz="4000" b="1" dirty="0" smtClean="0">
                <a:cs typeface="B Mitra" pitchFamily="2" charset="-78"/>
              </a:rPr>
              <a:t> </a:t>
            </a:r>
            <a:r>
              <a:rPr lang="fa-IR" altLang="en-US" sz="4000" b="1" dirty="0" err="1" smtClean="0">
                <a:solidFill>
                  <a:srgbClr val="FF0000"/>
                </a:solidFill>
                <a:cs typeface="B Mitra" pitchFamily="2" charset="-78"/>
              </a:rPr>
              <a:t>اُمين</a:t>
            </a:r>
            <a:r>
              <a:rPr lang="fa-IR" altLang="en-US" sz="4000" b="1" dirty="0" smtClean="0">
                <a:cs typeface="B Mitra" pitchFamily="2" charset="-78"/>
              </a:rPr>
              <a:t> </a:t>
            </a:r>
            <a:r>
              <a:rPr lang="fa-IR" altLang="en-US" sz="4000" b="1" dirty="0" smtClean="0">
                <a:solidFill>
                  <a:srgbClr val="FF0000"/>
                </a:solidFill>
                <a:cs typeface="B Mitra" pitchFamily="2" charset="-78"/>
              </a:rPr>
              <a:t>(</a:t>
            </a:r>
            <a:r>
              <a:rPr lang="fa-IR" altLang="en-US" sz="4000" b="1" dirty="0" err="1" smtClean="0">
                <a:solidFill>
                  <a:srgbClr val="FF0000"/>
                </a:solidFill>
                <a:cs typeface="B Mitra" pitchFamily="2" charset="-78"/>
              </a:rPr>
              <a:t>دوازدهمين</a:t>
            </a:r>
            <a:r>
              <a:rPr lang="fa-IR" altLang="en-US" sz="4000" b="1" dirty="0" smtClean="0">
                <a:solidFill>
                  <a:srgbClr val="FF0000"/>
                </a:solidFill>
                <a:cs typeface="B Mitra" pitchFamily="2" charset="-78"/>
              </a:rPr>
              <a:t>) </a:t>
            </a:r>
            <a:r>
              <a:rPr lang="fa-IR" altLang="en-US" sz="4000" b="1" dirty="0" smtClean="0">
                <a:cs typeface="B Mitra" pitchFamily="2" charset="-78"/>
              </a:rPr>
              <a:t>دولت خدمتگزار</a:t>
            </a:r>
          </a:p>
        </p:txBody>
      </p:sp>
    </p:spTree>
    <p:extLst>
      <p:ext uri="{BB962C8B-B14F-4D97-AF65-F5344CB8AC3E}">
        <p14:creationId xmlns:p14="http://schemas.microsoft.com/office/powerpoint/2010/main" val="11211669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013277" y="2235844"/>
            <a:ext cx="2926875" cy="2814422"/>
            <a:chOff x="4108557" y="1788995"/>
            <a:chExt cx="3081339" cy="3064832"/>
          </a:xfrm>
        </p:grpSpPr>
        <p:sp>
          <p:nvSpPr>
            <p:cNvPr id="5" name="Oval 4"/>
            <p:cNvSpPr/>
            <p:nvPr/>
          </p:nvSpPr>
          <p:spPr>
            <a:xfrm>
              <a:off x="4108557" y="1788995"/>
              <a:ext cx="3081339" cy="3064832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Oval 4"/>
            <p:cNvSpPr/>
            <p:nvPr/>
          </p:nvSpPr>
          <p:spPr>
            <a:xfrm>
              <a:off x="4303681" y="1916669"/>
              <a:ext cx="2475595" cy="287976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108000" rIns="121920" bIns="121920" numCol="1" spcCol="1270" anchor="ctr" anchorCtr="0">
              <a:noAutofit/>
            </a:bodyPr>
            <a:lstStyle/>
            <a:p>
              <a:pPr lvl="0" algn="ctr" defTabSz="14224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3200" b="1" kern="1200" dirty="0" smtClean="0">
                  <a:solidFill>
                    <a:schemeClr val="tx2"/>
                  </a:solidFill>
                  <a:cs typeface="B Mitra" panose="00000400000000000000" pitchFamily="2" charset="-78"/>
                </a:rPr>
                <a:t>نظام </a:t>
              </a:r>
              <a:r>
                <a:rPr lang="fa-IR" sz="3200" b="1" kern="1200" dirty="0" err="1" smtClean="0">
                  <a:solidFill>
                    <a:schemeClr val="tx2"/>
                  </a:solidFill>
                  <a:cs typeface="B Mitra" panose="00000400000000000000" pitchFamily="2" charset="-78"/>
                </a:rPr>
                <a:t>نوين</a:t>
              </a:r>
              <a:r>
                <a:rPr lang="fa-IR" sz="3200" b="1" kern="1200" dirty="0" smtClean="0">
                  <a:solidFill>
                    <a:schemeClr val="tx2"/>
                  </a:solidFill>
                  <a:cs typeface="B Mitra" panose="00000400000000000000" pitchFamily="2" charset="-78"/>
                </a:rPr>
                <a:t> اطلاعات </a:t>
              </a:r>
              <a:r>
                <a:rPr lang="fa-IR" sz="3200" b="1" kern="1200" dirty="0" err="1" smtClean="0">
                  <a:solidFill>
                    <a:schemeClr val="tx2"/>
                  </a:solidFill>
                  <a:cs typeface="B Mitra" panose="00000400000000000000" pitchFamily="2" charset="-78"/>
                </a:rPr>
                <a:t>پژوهش‌های</a:t>
              </a:r>
              <a:r>
                <a:rPr lang="fa-IR" sz="3200" b="1" kern="1200" dirty="0" smtClean="0">
                  <a:solidFill>
                    <a:schemeClr val="tx2"/>
                  </a:solidFill>
                  <a:cs typeface="B Mitra" panose="00000400000000000000" pitchFamily="2" charset="-78"/>
                </a:rPr>
                <a:t> پزشکی </a:t>
              </a:r>
              <a:r>
                <a:rPr lang="fa-IR" sz="3200" b="1" kern="1200" dirty="0" err="1" smtClean="0">
                  <a:solidFill>
                    <a:schemeClr val="tx2"/>
                  </a:solidFill>
                  <a:cs typeface="B Mitra" panose="00000400000000000000" pitchFamily="2" charset="-78"/>
                </a:rPr>
                <a:t>ايران</a:t>
              </a:r>
              <a:r>
                <a:rPr lang="fa-IR" sz="3200" b="1" kern="1200" dirty="0" smtClean="0">
                  <a:solidFill>
                    <a:schemeClr val="tx2"/>
                  </a:solidFill>
                  <a:cs typeface="B Mitra" panose="00000400000000000000" pitchFamily="2" charset="-78"/>
                </a:rPr>
                <a:t> </a:t>
              </a:r>
              <a:r>
                <a:rPr lang="fa-IR" sz="3200" b="1" kern="1200" dirty="0" smtClean="0">
                  <a:solidFill>
                    <a:schemeClr val="bg1"/>
                  </a:solidFill>
                  <a:cs typeface="B Mitra" panose="00000400000000000000" pitchFamily="2" charset="-78"/>
                </a:rPr>
                <a:t>(نوپا)</a:t>
              </a:r>
              <a:endParaRPr lang="en-US" sz="3200" b="1" kern="1200" dirty="0">
                <a:solidFill>
                  <a:schemeClr val="bg1"/>
                </a:solidFill>
                <a:cs typeface="B Mitra" panose="00000400000000000000" pitchFamily="2" charset="-78"/>
              </a:endParaRPr>
            </a:p>
          </p:txBody>
        </p:sp>
      </p:grpSp>
      <p:sp>
        <p:nvSpPr>
          <p:cNvPr id="7" name="Oval 6"/>
          <p:cNvSpPr/>
          <p:nvPr/>
        </p:nvSpPr>
        <p:spPr bwMode="auto">
          <a:xfrm>
            <a:off x="5841220" y="1171749"/>
            <a:ext cx="1117948" cy="1427967"/>
          </a:xfrm>
          <a:prstGeom prst="ellipse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21920" tIns="108000" rIns="121920" bIns="121920" numCol="1" spcCol="1270" anchor="ctr" anchorCtr="0">
            <a:noAutofit/>
          </a:bodyPr>
          <a:lstStyle/>
          <a:p>
            <a:pPr algn="ctr" defTabSz="14224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200" b="1">
              <a:solidFill>
                <a:schemeClr val="tx2"/>
              </a:solidFill>
              <a:cs typeface="B Mitra" panose="00000400000000000000" pitchFamily="2" charset="-78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5698204" y="1272197"/>
            <a:ext cx="1480874" cy="1396338"/>
            <a:chOff x="7061854" y="932056"/>
            <a:chExt cx="1396180" cy="1396338"/>
          </a:xfrm>
        </p:grpSpPr>
        <p:sp>
          <p:nvSpPr>
            <p:cNvPr id="12" name="Oval 11"/>
            <p:cNvSpPr/>
            <p:nvPr/>
          </p:nvSpPr>
          <p:spPr>
            <a:xfrm>
              <a:off x="7061854" y="932056"/>
              <a:ext cx="1396180" cy="1396338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Oval 4"/>
            <p:cNvSpPr/>
            <p:nvPr/>
          </p:nvSpPr>
          <p:spPr>
            <a:xfrm>
              <a:off x="7266320" y="1136545"/>
              <a:ext cx="987248" cy="9873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altLang="en-US" sz="1600" b="1" kern="1200" dirty="0" smtClean="0">
                  <a:solidFill>
                    <a:schemeClr val="bg1"/>
                  </a:solidFill>
                  <a:cs typeface="B Mitra" panose="00000400000000000000" pitchFamily="2" charset="-78"/>
                </a:rPr>
                <a:t>سامانه </a:t>
              </a:r>
              <a:r>
                <a:rPr lang="fa-IR" altLang="en-US" sz="1600" b="1" kern="1200" dirty="0" err="1" smtClean="0">
                  <a:solidFill>
                    <a:schemeClr val="bg2"/>
                  </a:solidFill>
                  <a:cs typeface="B Mitra" panose="00000400000000000000" pitchFamily="2" charset="-78"/>
                </a:rPr>
                <a:t>علم‌سنجی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 </a:t>
              </a:r>
              <a:r>
                <a:rPr lang="fa-IR" altLang="en-US" sz="1600" b="1" kern="1200" dirty="0" err="1" smtClean="0">
                  <a:solidFill>
                    <a:schemeClr val="bg2"/>
                  </a:solidFill>
                  <a:cs typeface="B Mitra" panose="00000400000000000000" pitchFamily="2" charset="-78"/>
                </a:rPr>
                <a:t>هيات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 علمی </a:t>
              </a:r>
              <a:endParaRPr lang="en-US" sz="1600" b="1" kern="1200" dirty="0">
                <a:solidFill>
                  <a:schemeClr val="bg2"/>
                </a:solidFill>
                <a:cs typeface="B Mitra" panose="00000400000000000000" pitchFamily="2" charset="-78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6302610" y="2599716"/>
            <a:ext cx="1422193" cy="1396338"/>
            <a:chOff x="7832125" y="2177448"/>
            <a:chExt cx="1396180" cy="1396338"/>
          </a:xfrm>
        </p:grpSpPr>
        <p:sp>
          <p:nvSpPr>
            <p:cNvPr id="15" name="Oval 14"/>
            <p:cNvSpPr/>
            <p:nvPr/>
          </p:nvSpPr>
          <p:spPr>
            <a:xfrm>
              <a:off x="7832125" y="2177448"/>
              <a:ext cx="1396180" cy="1396338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Oval 4"/>
            <p:cNvSpPr/>
            <p:nvPr/>
          </p:nvSpPr>
          <p:spPr>
            <a:xfrm>
              <a:off x="8036591" y="2381937"/>
              <a:ext cx="987248" cy="9873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altLang="en-US" sz="1600" b="1" kern="1200" dirty="0" smtClean="0">
                  <a:cs typeface="B Mitra" panose="00000400000000000000" pitchFamily="2" charset="-78"/>
                </a:rPr>
                <a:t>سامانه </a:t>
              </a:r>
              <a:r>
                <a:rPr lang="fa-IR" altLang="en-US" sz="1600" b="1" kern="1200" dirty="0" err="1" smtClean="0">
                  <a:solidFill>
                    <a:schemeClr val="bg2"/>
                  </a:solidFill>
                  <a:cs typeface="B Mitra" panose="00000400000000000000" pitchFamily="2" charset="-78"/>
                </a:rPr>
                <a:t>علم‌سنجی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 </a:t>
              </a:r>
              <a:r>
                <a:rPr lang="fa-IR" altLang="en-US" sz="1600" b="1" kern="1200" dirty="0" err="1" smtClean="0">
                  <a:solidFill>
                    <a:schemeClr val="bg2"/>
                  </a:solidFill>
                  <a:cs typeface="B Mitra" panose="00000400000000000000" pitchFamily="2" charset="-78"/>
                </a:rPr>
                <a:t>دانشگاه‌ها</a:t>
              </a:r>
              <a:endParaRPr lang="en-US" sz="1600" b="1" kern="1200" dirty="0">
                <a:solidFill>
                  <a:schemeClr val="bg2"/>
                </a:solidFill>
                <a:cs typeface="B Mitra" panose="00000400000000000000" pitchFamily="2" charset="-78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6157619" y="4071232"/>
            <a:ext cx="1438717" cy="1396338"/>
            <a:chOff x="7668942" y="3620176"/>
            <a:chExt cx="1396180" cy="1396338"/>
          </a:xfrm>
        </p:grpSpPr>
        <p:sp>
          <p:nvSpPr>
            <p:cNvPr id="18" name="Oval 17"/>
            <p:cNvSpPr/>
            <p:nvPr/>
          </p:nvSpPr>
          <p:spPr>
            <a:xfrm>
              <a:off x="7668942" y="3620176"/>
              <a:ext cx="1396180" cy="1396338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Oval 4"/>
            <p:cNvSpPr/>
            <p:nvPr/>
          </p:nvSpPr>
          <p:spPr>
            <a:xfrm>
              <a:off x="7873408" y="3824665"/>
              <a:ext cx="987248" cy="9873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altLang="en-US" sz="1600" b="1" kern="1200" dirty="0" smtClean="0">
                  <a:cs typeface="Mitra" pitchFamily="2" charset="-78"/>
                </a:rPr>
                <a:t>سامانه 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Mitra" pitchFamily="2" charset="-78"/>
                </a:rPr>
                <a:t>مجلات </a:t>
              </a:r>
              <a:r>
                <a:rPr lang="fa-IR" altLang="en-US" sz="1200" b="1" kern="1200" dirty="0" smtClean="0">
                  <a:cs typeface="Mitra" pitchFamily="2" charset="-78"/>
                </a:rPr>
                <a:t>علمی پژوهشی علوم پزشکی</a:t>
              </a:r>
              <a:endParaRPr lang="en-US" sz="1600" b="1" kern="1200" dirty="0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5320875" y="5330430"/>
            <a:ext cx="1392243" cy="1396338"/>
            <a:chOff x="6662948" y="4603623"/>
            <a:chExt cx="1396180" cy="1396338"/>
          </a:xfrm>
        </p:grpSpPr>
        <p:sp>
          <p:nvSpPr>
            <p:cNvPr id="21" name="Oval 20"/>
            <p:cNvSpPr/>
            <p:nvPr/>
          </p:nvSpPr>
          <p:spPr>
            <a:xfrm>
              <a:off x="6662948" y="4603623"/>
              <a:ext cx="1396180" cy="1396338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Oval 4"/>
            <p:cNvSpPr/>
            <p:nvPr/>
          </p:nvSpPr>
          <p:spPr>
            <a:xfrm>
              <a:off x="6842362" y="4808112"/>
              <a:ext cx="987248" cy="9873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6000" tIns="60960" rIns="3600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altLang="en-US" sz="1600" b="1" kern="1200" dirty="0" smtClean="0">
                  <a:solidFill>
                    <a:schemeClr val="bg1"/>
                  </a:solidFill>
                  <a:cs typeface="B Mitra" panose="00000400000000000000" pitchFamily="2" charset="-78"/>
                </a:rPr>
                <a:t>بانک اطلاعات 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مقالات </a:t>
              </a:r>
              <a:r>
                <a:rPr lang="fa-IR" altLang="en-US" sz="1600" b="1" kern="1200" dirty="0" smtClean="0">
                  <a:cs typeface="B Mitra" panose="00000400000000000000" pitchFamily="2" charset="-78"/>
                </a:rPr>
                <a:t>پزشکی</a:t>
              </a:r>
              <a:endParaRPr lang="en-US" sz="1600" b="1" kern="1200" dirty="0">
                <a:cs typeface="B Mitra" panose="00000400000000000000" pitchFamily="2" charset="-78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3923928" y="5398389"/>
            <a:ext cx="1387068" cy="1414987"/>
            <a:chOff x="5599069" y="5353250"/>
            <a:chExt cx="1206168" cy="1235437"/>
          </a:xfrm>
        </p:grpSpPr>
        <p:sp>
          <p:nvSpPr>
            <p:cNvPr id="24" name="Oval 23"/>
            <p:cNvSpPr/>
            <p:nvPr/>
          </p:nvSpPr>
          <p:spPr>
            <a:xfrm>
              <a:off x="5599069" y="5353250"/>
              <a:ext cx="1206168" cy="1235437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Oval 4"/>
            <p:cNvSpPr/>
            <p:nvPr/>
          </p:nvSpPr>
          <p:spPr>
            <a:xfrm>
              <a:off x="5775708" y="5534176"/>
              <a:ext cx="852890" cy="8735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altLang="en-US" sz="1600" b="1" kern="1200" dirty="0" smtClean="0">
                  <a:solidFill>
                    <a:schemeClr val="bg1"/>
                  </a:solidFill>
                  <a:cs typeface="B Mitra" panose="00000400000000000000" pitchFamily="2" charset="-78"/>
                </a:rPr>
                <a:t>سامانه </a:t>
              </a:r>
              <a:r>
                <a:rPr lang="fa-IR" altLang="en-US" sz="1600" b="1" kern="1200" dirty="0" err="1" smtClean="0">
                  <a:solidFill>
                    <a:schemeClr val="bg1"/>
                  </a:solidFill>
                  <a:cs typeface="B Mitra" panose="00000400000000000000" pitchFamily="2" charset="-78"/>
                </a:rPr>
                <a:t>مديريت</a:t>
              </a:r>
              <a:r>
                <a:rPr lang="fa-IR" altLang="en-US" sz="1600" b="1" kern="1200" dirty="0" smtClean="0">
                  <a:solidFill>
                    <a:schemeClr val="bg1"/>
                  </a:solidFill>
                  <a:cs typeface="B Mitra" panose="00000400000000000000" pitchFamily="2" charset="-78"/>
                </a:rPr>
                <a:t> 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انتشارات</a:t>
              </a:r>
              <a:r>
                <a:rPr lang="fa-IR" altLang="en-US" sz="1600" b="1" kern="1200" dirty="0" smtClean="0">
                  <a:solidFill>
                    <a:schemeClr val="bg1"/>
                  </a:solidFill>
                  <a:cs typeface="B Mitra" panose="00000400000000000000" pitchFamily="2" charset="-78"/>
                </a:rPr>
                <a:t> 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و</a:t>
              </a:r>
              <a:r>
                <a:rPr lang="fa-IR" altLang="en-US" sz="1600" b="1" kern="1200" dirty="0" smtClean="0">
                  <a:solidFill>
                    <a:schemeClr val="bg1"/>
                  </a:solidFill>
                  <a:cs typeface="B Mitra" panose="00000400000000000000" pitchFamily="2" charset="-78"/>
                </a:rPr>
                <a:t> 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کتب</a:t>
              </a:r>
              <a:endParaRPr lang="en-US" sz="1600" b="1" kern="1200" dirty="0">
                <a:solidFill>
                  <a:schemeClr val="bg2"/>
                </a:solidFill>
                <a:cs typeface="B Mitra" panose="00000400000000000000" pitchFamily="2" charset="-78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2438027" y="5158680"/>
            <a:ext cx="1376266" cy="1363599"/>
            <a:chOff x="4197278" y="5225097"/>
            <a:chExt cx="1399802" cy="1363599"/>
          </a:xfrm>
        </p:grpSpPr>
        <p:sp>
          <p:nvSpPr>
            <p:cNvPr id="27" name="Oval 26"/>
            <p:cNvSpPr/>
            <p:nvPr/>
          </p:nvSpPr>
          <p:spPr>
            <a:xfrm>
              <a:off x="4197278" y="5225097"/>
              <a:ext cx="1399802" cy="1363599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Oval 4"/>
            <p:cNvSpPr/>
            <p:nvPr/>
          </p:nvSpPr>
          <p:spPr>
            <a:xfrm>
              <a:off x="4402274" y="5424791"/>
              <a:ext cx="989810" cy="96421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6000" tIns="60960" rIns="3600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altLang="en-US" sz="1600" b="1" kern="1200" dirty="0" smtClean="0">
                  <a:solidFill>
                    <a:schemeClr val="bg1"/>
                  </a:solidFill>
                  <a:cs typeface="B Mitra" panose="00000400000000000000" pitchFamily="2" charset="-78"/>
                </a:rPr>
                <a:t>بانک اطلاعات </a:t>
              </a:r>
              <a:r>
                <a:rPr lang="fa-IR" altLang="en-US" sz="1600" b="1" kern="1200" dirty="0" err="1" smtClean="0">
                  <a:solidFill>
                    <a:schemeClr val="bg2"/>
                  </a:solidFill>
                  <a:cs typeface="B Mitra" panose="00000400000000000000" pitchFamily="2" charset="-78"/>
                </a:rPr>
                <a:t>طرح‌های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 </a:t>
              </a:r>
              <a:r>
                <a:rPr lang="fa-IR" altLang="en-US" sz="1600" b="1" kern="1200" dirty="0" err="1" smtClean="0">
                  <a:solidFill>
                    <a:schemeClr val="bg2"/>
                  </a:solidFill>
                  <a:cs typeface="B Mitra" panose="00000400000000000000" pitchFamily="2" charset="-78"/>
                </a:rPr>
                <a:t>تحقيقاتی</a:t>
              </a:r>
              <a:endParaRPr lang="en-US" sz="1600" b="1" kern="1200" dirty="0">
                <a:solidFill>
                  <a:schemeClr val="bg2"/>
                </a:solidFill>
                <a:cs typeface="B Mitra" panose="00000400000000000000" pitchFamily="2" charset="-78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1474955" y="4040955"/>
            <a:ext cx="1444077" cy="1456892"/>
            <a:chOff x="3065288" y="4598054"/>
            <a:chExt cx="1288876" cy="1220278"/>
          </a:xfrm>
        </p:grpSpPr>
        <p:sp>
          <p:nvSpPr>
            <p:cNvPr id="30" name="Oval 29"/>
            <p:cNvSpPr/>
            <p:nvPr/>
          </p:nvSpPr>
          <p:spPr>
            <a:xfrm>
              <a:off x="3065288" y="4598054"/>
              <a:ext cx="1288876" cy="1220278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Oval 4"/>
            <p:cNvSpPr/>
            <p:nvPr/>
          </p:nvSpPr>
          <p:spPr>
            <a:xfrm>
              <a:off x="3254040" y="4776760"/>
              <a:ext cx="911372" cy="86286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altLang="en-US" sz="1600" b="1" dirty="0" smtClean="0">
                  <a:solidFill>
                    <a:schemeClr val="bg1"/>
                  </a:solidFill>
                  <a:cs typeface="B Mitra" panose="00000400000000000000" pitchFamily="2" charset="-78"/>
                </a:rPr>
                <a:t>سامانه </a:t>
              </a:r>
              <a:r>
                <a:rPr lang="fa-IR" altLang="en-US" sz="1600" b="1" kern="1200" dirty="0" smtClean="0">
                  <a:solidFill>
                    <a:schemeClr val="bg1"/>
                  </a:solidFill>
                  <a:cs typeface="B Mitra" panose="00000400000000000000" pitchFamily="2" charset="-78"/>
                </a:rPr>
                <a:t>مجلات </a:t>
              </a:r>
              <a:r>
                <a:rPr lang="fa-IR" altLang="en-US" sz="1600" b="1" kern="1200" dirty="0" err="1" smtClean="0">
                  <a:solidFill>
                    <a:schemeClr val="bg2"/>
                  </a:solidFill>
                  <a:cs typeface="B Mitra" panose="00000400000000000000" pitchFamily="2" charset="-78"/>
                </a:rPr>
                <a:t>نامعتبر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 و جعلی</a:t>
              </a:r>
              <a:endParaRPr lang="en-US" sz="1600" b="1" kern="1200" dirty="0">
                <a:solidFill>
                  <a:schemeClr val="bg2"/>
                </a:solidFill>
                <a:cs typeface="B Mitra" panose="00000400000000000000" pitchFamily="2" charset="-78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1245974" y="2599716"/>
            <a:ext cx="1461578" cy="1438366"/>
            <a:chOff x="2310674" y="3547889"/>
            <a:chExt cx="1355156" cy="1320108"/>
          </a:xfrm>
        </p:grpSpPr>
        <p:sp>
          <p:nvSpPr>
            <p:cNvPr id="36" name="Oval 35"/>
            <p:cNvSpPr/>
            <p:nvPr/>
          </p:nvSpPr>
          <p:spPr>
            <a:xfrm>
              <a:off x="2310674" y="3547889"/>
              <a:ext cx="1355156" cy="1320108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Oval 4"/>
            <p:cNvSpPr/>
            <p:nvPr/>
          </p:nvSpPr>
          <p:spPr>
            <a:xfrm>
              <a:off x="2509132" y="3741214"/>
              <a:ext cx="958240" cy="93345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6000" tIns="60960" rIns="36000" bIns="60960" numCol="1" spcCol="1270" anchor="ctr" anchorCtr="0">
              <a:noAutofit/>
            </a:bodyPr>
            <a:lstStyle/>
            <a:p>
              <a:pPr lvl="0" algn="ctr" defTabSz="711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altLang="en-US" sz="2000" b="1" kern="1200" dirty="0" smtClean="0">
                  <a:solidFill>
                    <a:schemeClr val="bg1"/>
                  </a:solidFill>
                  <a:cs typeface="B Mitra" panose="00000400000000000000" pitchFamily="2" charset="-78"/>
                </a:rPr>
                <a:t>سامانه</a:t>
              </a:r>
              <a:r>
                <a:rPr lang="fa-IR" altLang="en-US" sz="20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 </a:t>
              </a:r>
              <a:br>
                <a:rPr lang="fa-IR" altLang="en-US" sz="20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</a:br>
              <a:r>
                <a:rPr lang="fa-IR" altLang="en-US" sz="20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منبع </a:t>
              </a:r>
              <a:r>
                <a:rPr lang="fa-IR" altLang="en-US" sz="2000" b="1" kern="1200" dirty="0" err="1" smtClean="0">
                  <a:solidFill>
                    <a:schemeClr val="bg2"/>
                  </a:solidFill>
                  <a:cs typeface="B Mitra" panose="00000400000000000000" pitchFamily="2" charset="-78"/>
                </a:rPr>
                <a:t>ياب</a:t>
              </a:r>
              <a:endParaRPr lang="en-US" sz="2000" b="1" kern="1200" dirty="0">
                <a:solidFill>
                  <a:schemeClr val="bg2"/>
                </a:solidFill>
                <a:cs typeface="B Mitra" panose="00000400000000000000" pitchFamily="2" charset="-78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874552" y="1272197"/>
            <a:ext cx="1385158" cy="1443204"/>
            <a:chOff x="2326552" y="2086117"/>
            <a:chExt cx="1507827" cy="1443204"/>
          </a:xfrm>
        </p:grpSpPr>
        <p:sp>
          <p:nvSpPr>
            <p:cNvPr id="39" name="Oval 38"/>
            <p:cNvSpPr/>
            <p:nvPr/>
          </p:nvSpPr>
          <p:spPr>
            <a:xfrm>
              <a:off x="2326552" y="2086117"/>
              <a:ext cx="1507827" cy="144320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0" name="Oval 4"/>
            <p:cNvSpPr/>
            <p:nvPr/>
          </p:nvSpPr>
          <p:spPr>
            <a:xfrm>
              <a:off x="2547368" y="2297469"/>
              <a:ext cx="1066195" cy="10205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altLang="en-US" sz="1600" b="1" kern="1200" dirty="0" smtClean="0">
                  <a:solidFill>
                    <a:schemeClr val="bg1"/>
                  </a:solidFill>
                  <a:cs typeface="B Mitra" panose="00000400000000000000" pitchFamily="2" charset="-78"/>
                </a:rPr>
                <a:t>سامانه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 اخبار </a:t>
              </a:r>
              <a:r>
                <a:rPr lang="fa-IR" altLang="en-US" sz="1600" b="1" kern="1200" dirty="0" err="1" smtClean="0">
                  <a:solidFill>
                    <a:schemeClr val="bg2"/>
                  </a:solidFill>
                  <a:cs typeface="B Mitra" panose="00000400000000000000" pitchFamily="2" charset="-78"/>
                </a:rPr>
                <a:t>پژوهش‌های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 سلامت </a:t>
              </a:r>
              <a:r>
                <a:rPr lang="fa-IR" altLang="en-US" sz="1600" b="1" kern="1200" dirty="0" smtClean="0">
                  <a:solidFill>
                    <a:schemeClr val="bg1"/>
                  </a:solidFill>
                  <a:cs typeface="B Mitra" panose="00000400000000000000" pitchFamily="2" charset="-78"/>
                </a:rPr>
                <a:t>کشور</a:t>
              </a:r>
              <a:endParaRPr lang="en-US" sz="1600" b="1" kern="1200" dirty="0">
                <a:solidFill>
                  <a:schemeClr val="bg1"/>
                </a:solidFill>
                <a:cs typeface="B Mitra" panose="00000400000000000000" pitchFamily="2" charset="-78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3065140" y="562395"/>
            <a:ext cx="1409452" cy="1391911"/>
            <a:chOff x="3102850" y="756301"/>
            <a:chExt cx="1398602" cy="1391911"/>
          </a:xfrm>
        </p:grpSpPr>
        <p:sp>
          <p:nvSpPr>
            <p:cNvPr id="42" name="Oval 41"/>
            <p:cNvSpPr/>
            <p:nvPr/>
          </p:nvSpPr>
          <p:spPr>
            <a:xfrm>
              <a:off x="3102850" y="756301"/>
              <a:ext cx="1398602" cy="1391911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Oval 4"/>
            <p:cNvSpPr/>
            <p:nvPr/>
          </p:nvSpPr>
          <p:spPr>
            <a:xfrm>
              <a:off x="3307671" y="960142"/>
              <a:ext cx="988960" cy="9842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altLang="en-US" sz="1600" b="1" kern="1200" dirty="0" smtClean="0">
                  <a:cs typeface="B Mitra" panose="00000400000000000000" pitchFamily="2" charset="-78"/>
                </a:rPr>
                <a:t>سامانه </a:t>
              </a:r>
              <a:r>
                <a:rPr lang="fa-IR" altLang="en-US" sz="1600" b="1" kern="1200" dirty="0" err="1" smtClean="0">
                  <a:solidFill>
                    <a:schemeClr val="bg2"/>
                  </a:solidFill>
                  <a:cs typeface="B Mitra" panose="00000400000000000000" pitchFamily="2" charset="-78"/>
                </a:rPr>
                <a:t>پايان‌نامه‌ها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‌ </a:t>
              </a:r>
              <a:r>
                <a:rPr lang="fa-IR" altLang="en-US" sz="1600" b="1" kern="1200" dirty="0" smtClean="0">
                  <a:cs typeface="B Mitra" panose="00000400000000000000" pitchFamily="2" charset="-78"/>
                </a:rPr>
                <a:t>پزشکی</a:t>
              </a:r>
              <a:endParaRPr lang="en-US" sz="1600" b="1" kern="1200" dirty="0">
                <a:solidFill>
                  <a:schemeClr val="bg2"/>
                </a:solidFill>
                <a:cs typeface="B Mitra" panose="00000400000000000000" pitchFamily="2" charset="-78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4533136" y="539250"/>
            <a:ext cx="1364962" cy="1386909"/>
            <a:chOff x="4207378" y="201614"/>
            <a:chExt cx="1449032" cy="1386909"/>
          </a:xfrm>
        </p:grpSpPr>
        <p:sp>
          <p:nvSpPr>
            <p:cNvPr id="45" name="Oval 44"/>
            <p:cNvSpPr/>
            <p:nvPr/>
          </p:nvSpPr>
          <p:spPr>
            <a:xfrm>
              <a:off x="4207378" y="201614"/>
              <a:ext cx="1449032" cy="1386909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Oval 4"/>
            <p:cNvSpPr/>
            <p:nvPr/>
          </p:nvSpPr>
          <p:spPr>
            <a:xfrm>
              <a:off x="4419584" y="404722"/>
              <a:ext cx="1024620" cy="98069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altLang="en-US" sz="1600" b="1" kern="1200" dirty="0" smtClean="0">
                  <a:cs typeface="B Mitra" panose="00000400000000000000" pitchFamily="2" charset="-78"/>
                </a:rPr>
                <a:t>سامانه 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مشابهت </a:t>
              </a:r>
              <a:r>
                <a:rPr lang="fa-IR" altLang="en-US" sz="1600" b="1" kern="1200" dirty="0" err="1" smtClean="0">
                  <a:solidFill>
                    <a:schemeClr val="bg2"/>
                  </a:solidFill>
                  <a:cs typeface="B Mitra" panose="00000400000000000000" pitchFamily="2" charset="-78"/>
                </a:rPr>
                <a:t>ياب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 مقالات</a:t>
              </a:r>
              <a:endParaRPr lang="en-US" sz="1600" b="1" kern="1200" dirty="0">
                <a:solidFill>
                  <a:schemeClr val="bg2"/>
                </a:solidFill>
                <a:cs typeface="B Mitra" panose="00000400000000000000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725422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4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0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6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2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8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44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560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620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1400"/>
            <a:ext cx="9144000" cy="7239960"/>
          </a:xfrm>
          <a:prstGeom prst="rect">
            <a:avLst/>
          </a:prstGeom>
        </p:spPr>
      </p:pic>
      <p:sp>
        <p:nvSpPr>
          <p:cNvPr id="3" name="Subtitle 1"/>
          <p:cNvSpPr txBox="1">
            <a:spLocks/>
          </p:cNvSpPr>
          <p:nvPr/>
        </p:nvSpPr>
        <p:spPr>
          <a:xfrm>
            <a:off x="107504" y="44624"/>
            <a:ext cx="3600400" cy="72008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Char char="¨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¨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b="1" kern="0" dirty="0" smtClean="0">
                <a:solidFill>
                  <a:srgbClr val="FF0000"/>
                </a:solidFill>
                <a:latin typeface="Calibri" panose="020F0502020204030204" pitchFamily="34" charset="0"/>
              </a:rPr>
              <a:t>www.research.ac.ir</a:t>
            </a:r>
            <a:endParaRPr lang="en-US" b="1" kern="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0777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234" y="1640844"/>
            <a:ext cx="8313533" cy="5172532"/>
          </a:xfrm>
        </p:spPr>
      </p:pic>
      <p:sp>
        <p:nvSpPr>
          <p:cNvPr id="25602" name="Title 1"/>
          <p:cNvSpPr>
            <a:spLocks noGrp="1"/>
          </p:cNvSpPr>
          <p:nvPr>
            <p:ph type="title"/>
          </p:nvPr>
        </p:nvSpPr>
        <p:spPr>
          <a:xfrm>
            <a:off x="519113" y="333375"/>
            <a:ext cx="8229600" cy="1371600"/>
          </a:xfrm>
        </p:spPr>
        <p:txBody>
          <a:bodyPr/>
          <a:lstStyle/>
          <a:p>
            <a:pPr algn="ctr" rtl="1"/>
            <a:r>
              <a:rPr lang="fa-IR" altLang="en-US" sz="3200" b="1" dirty="0" smtClean="0">
                <a:cs typeface="Mitra" pitchFamily="2" charset="-78"/>
              </a:rPr>
              <a:t>سامانه </a:t>
            </a:r>
            <a:r>
              <a:rPr lang="fa-IR" altLang="en-US" sz="3200" b="1" dirty="0" err="1" smtClean="0">
                <a:solidFill>
                  <a:srgbClr val="FF0000"/>
                </a:solidFill>
                <a:cs typeface="Mitra" pitchFamily="2" charset="-78"/>
              </a:rPr>
              <a:t>علم‌سنجی</a:t>
            </a:r>
            <a:r>
              <a:rPr lang="fa-IR" altLang="en-US" sz="3200" b="1" dirty="0" smtClean="0">
                <a:solidFill>
                  <a:srgbClr val="FF0000"/>
                </a:solidFill>
                <a:cs typeface="Mitra" pitchFamily="2" charset="-78"/>
              </a:rPr>
              <a:t> اعضای </a:t>
            </a:r>
            <a:r>
              <a:rPr lang="fa-IR" altLang="en-US" sz="3200" b="1" dirty="0" err="1" smtClean="0">
                <a:solidFill>
                  <a:srgbClr val="FF0000"/>
                </a:solidFill>
                <a:cs typeface="Mitra" pitchFamily="2" charset="-78"/>
              </a:rPr>
              <a:t>هيات</a:t>
            </a:r>
            <a:r>
              <a:rPr lang="fa-IR" altLang="en-US" sz="3200" b="1" dirty="0" smtClean="0">
                <a:solidFill>
                  <a:srgbClr val="FF0000"/>
                </a:solidFill>
                <a:cs typeface="Mitra" pitchFamily="2" charset="-78"/>
              </a:rPr>
              <a:t> علمی </a:t>
            </a:r>
            <a:r>
              <a:rPr lang="fa-IR" altLang="en-US" sz="3200" b="1" dirty="0" smtClean="0">
                <a:cs typeface="Mitra" pitchFamily="2" charset="-78"/>
              </a:rPr>
              <a:t>علوم پزشکی کشور </a:t>
            </a:r>
            <a:br>
              <a:rPr lang="fa-IR" altLang="en-US" sz="3200" b="1" dirty="0" smtClean="0">
                <a:cs typeface="Mitra" pitchFamily="2" charset="-78"/>
              </a:rPr>
            </a:br>
            <a:r>
              <a:rPr lang="en-US" altLang="en-US" sz="3200" b="1" dirty="0" smtClean="0">
                <a:cs typeface="Mitra" pitchFamily="2" charset="-78"/>
              </a:rPr>
              <a:t>http://</a:t>
            </a:r>
            <a:r>
              <a:rPr lang="en-US" altLang="en-US" sz="3200" b="1" dirty="0" smtClean="0">
                <a:solidFill>
                  <a:srgbClr val="FF0000"/>
                </a:solidFill>
                <a:cs typeface="Mitra" pitchFamily="2" charset="-78"/>
              </a:rPr>
              <a:t>isid.research.ac.ir</a:t>
            </a:r>
            <a:endParaRPr lang="en-US" altLang="en-US" sz="3200" dirty="0" smtClean="0"/>
          </a:p>
        </p:txBody>
      </p:sp>
      <p:sp>
        <p:nvSpPr>
          <p:cNvPr id="4" name="Rectangle 3"/>
          <p:cNvSpPr/>
          <p:nvPr/>
        </p:nvSpPr>
        <p:spPr bwMode="auto">
          <a:xfrm>
            <a:off x="4355887" y="4366745"/>
            <a:ext cx="1508832" cy="284683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7345882" y="4354219"/>
            <a:ext cx="1368747" cy="284683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8127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371600"/>
          </a:xfrm>
        </p:spPr>
        <p:txBody>
          <a:bodyPr/>
          <a:lstStyle/>
          <a:p>
            <a:pPr algn="ctr" rtl="1"/>
            <a:r>
              <a:rPr lang="fa-IR" altLang="en-US" sz="3200" b="1" dirty="0">
                <a:cs typeface="Mitra" pitchFamily="2" charset="-78"/>
              </a:rPr>
              <a:t>سامانه </a:t>
            </a:r>
            <a:r>
              <a:rPr lang="fa-IR" altLang="en-US" sz="3200" b="1" dirty="0" err="1">
                <a:solidFill>
                  <a:srgbClr val="FF0000"/>
                </a:solidFill>
                <a:cs typeface="Mitra" pitchFamily="2" charset="-78"/>
              </a:rPr>
              <a:t>علم‌سنجی</a:t>
            </a:r>
            <a:r>
              <a:rPr lang="fa-IR" altLang="en-US" sz="3200" b="1" dirty="0">
                <a:solidFill>
                  <a:srgbClr val="FF0000"/>
                </a:solidFill>
                <a:cs typeface="Mitra" pitchFamily="2" charset="-78"/>
              </a:rPr>
              <a:t> اعضای </a:t>
            </a:r>
            <a:r>
              <a:rPr lang="fa-IR" altLang="en-US" sz="3200" b="1" dirty="0" err="1">
                <a:solidFill>
                  <a:srgbClr val="FF0000"/>
                </a:solidFill>
                <a:cs typeface="Mitra" pitchFamily="2" charset="-78"/>
              </a:rPr>
              <a:t>هيات</a:t>
            </a:r>
            <a:r>
              <a:rPr lang="fa-IR" altLang="en-US" sz="3200" b="1" dirty="0">
                <a:solidFill>
                  <a:srgbClr val="FF0000"/>
                </a:solidFill>
                <a:cs typeface="Mitra" pitchFamily="2" charset="-78"/>
              </a:rPr>
              <a:t> علمی </a:t>
            </a:r>
            <a:r>
              <a:rPr lang="fa-IR" altLang="en-US" sz="3200" b="1" dirty="0">
                <a:cs typeface="Mitra" pitchFamily="2" charset="-78"/>
              </a:rPr>
              <a:t>علوم پزشکی کشور </a:t>
            </a:r>
            <a:br>
              <a:rPr lang="fa-IR" altLang="en-US" sz="3200" b="1" dirty="0">
                <a:cs typeface="Mitra" pitchFamily="2" charset="-78"/>
              </a:rPr>
            </a:br>
            <a:r>
              <a:rPr lang="en-US" altLang="en-US" sz="3200" b="1" dirty="0">
                <a:cs typeface="Mitra" pitchFamily="2" charset="-78"/>
              </a:rPr>
              <a:t>http://</a:t>
            </a:r>
            <a:r>
              <a:rPr lang="en-US" altLang="en-US" sz="3200" b="1" dirty="0">
                <a:solidFill>
                  <a:srgbClr val="FF0000"/>
                </a:solidFill>
                <a:cs typeface="Mitra" pitchFamily="2" charset="-78"/>
              </a:rPr>
              <a:t>isid.research.ac.ir</a:t>
            </a:r>
            <a:endParaRPr lang="en-US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96" y="1731943"/>
            <a:ext cx="9086934" cy="5172532"/>
          </a:xfrm>
        </p:spPr>
      </p:pic>
    </p:spTree>
    <p:extLst>
      <p:ext uri="{BB962C8B-B14F-4D97-AF65-F5344CB8AC3E}">
        <p14:creationId xmlns:p14="http://schemas.microsoft.com/office/powerpoint/2010/main" val="5270022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01216"/>
            <a:ext cx="8229600" cy="1371600"/>
          </a:xfrm>
        </p:spPr>
        <p:txBody>
          <a:bodyPr/>
          <a:lstStyle/>
          <a:p>
            <a:pPr algn="ctr" rtl="1"/>
            <a:r>
              <a:rPr lang="fa-IR" altLang="en-US" sz="3200" b="1" dirty="0">
                <a:cs typeface="Mitra" pitchFamily="2" charset="-78"/>
              </a:rPr>
              <a:t>سامانه </a:t>
            </a:r>
            <a:r>
              <a:rPr lang="fa-IR" altLang="en-US" sz="3200" b="1" dirty="0" err="1">
                <a:solidFill>
                  <a:srgbClr val="FF0000"/>
                </a:solidFill>
                <a:cs typeface="Mitra" pitchFamily="2" charset="-78"/>
              </a:rPr>
              <a:t>علم‌سنجی</a:t>
            </a:r>
            <a:r>
              <a:rPr lang="fa-IR" altLang="en-US" sz="3200" b="1" dirty="0">
                <a:solidFill>
                  <a:srgbClr val="FF0000"/>
                </a:solidFill>
                <a:cs typeface="Mitra" pitchFamily="2" charset="-78"/>
              </a:rPr>
              <a:t> اعضای </a:t>
            </a:r>
            <a:r>
              <a:rPr lang="fa-IR" altLang="en-US" sz="3200" b="1" dirty="0" err="1">
                <a:solidFill>
                  <a:srgbClr val="FF0000"/>
                </a:solidFill>
                <a:cs typeface="Mitra" pitchFamily="2" charset="-78"/>
              </a:rPr>
              <a:t>هيات</a:t>
            </a:r>
            <a:r>
              <a:rPr lang="fa-IR" altLang="en-US" sz="3200" b="1" dirty="0">
                <a:solidFill>
                  <a:srgbClr val="FF0000"/>
                </a:solidFill>
                <a:cs typeface="Mitra" pitchFamily="2" charset="-78"/>
              </a:rPr>
              <a:t> علمی </a:t>
            </a:r>
            <a:r>
              <a:rPr lang="fa-IR" altLang="en-US" sz="3200" b="1" dirty="0">
                <a:cs typeface="Mitra" pitchFamily="2" charset="-78"/>
              </a:rPr>
              <a:t>علوم پزشکی کشور </a:t>
            </a:r>
            <a:br>
              <a:rPr lang="fa-IR" altLang="en-US" sz="3200" b="1" dirty="0">
                <a:cs typeface="Mitra" pitchFamily="2" charset="-78"/>
              </a:rPr>
            </a:br>
            <a:r>
              <a:rPr lang="en-US" altLang="en-US" sz="3200" b="1" dirty="0">
                <a:cs typeface="Mitra" pitchFamily="2" charset="-78"/>
              </a:rPr>
              <a:t>http://</a:t>
            </a:r>
            <a:r>
              <a:rPr lang="en-US" altLang="en-US" sz="3200" b="1" dirty="0">
                <a:solidFill>
                  <a:srgbClr val="FF0000"/>
                </a:solidFill>
                <a:cs typeface="Mitra" pitchFamily="2" charset="-78"/>
              </a:rPr>
              <a:t>isid.research.ac.ir</a:t>
            </a:r>
            <a:endParaRPr lang="en-US" sz="32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238" y="1640844"/>
            <a:ext cx="8525524" cy="5172532"/>
          </a:xfrm>
        </p:spPr>
      </p:pic>
    </p:spTree>
    <p:extLst>
      <p:ext uri="{BB962C8B-B14F-4D97-AF65-F5344CB8AC3E}">
        <p14:creationId xmlns:p14="http://schemas.microsoft.com/office/powerpoint/2010/main" val="1947773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371600"/>
          </a:xfrm>
        </p:spPr>
        <p:txBody>
          <a:bodyPr/>
          <a:lstStyle/>
          <a:p>
            <a:pPr algn="ctr" rtl="1"/>
            <a:r>
              <a:rPr lang="fa-IR" altLang="en-US" sz="3200" b="1" dirty="0">
                <a:cs typeface="Mitra" pitchFamily="2" charset="-78"/>
              </a:rPr>
              <a:t>سامانه </a:t>
            </a:r>
            <a:r>
              <a:rPr lang="fa-IR" altLang="en-US" sz="3200" b="1" dirty="0" err="1">
                <a:solidFill>
                  <a:srgbClr val="FF0000"/>
                </a:solidFill>
                <a:cs typeface="Mitra" pitchFamily="2" charset="-78"/>
              </a:rPr>
              <a:t>علم‌سنجی</a:t>
            </a:r>
            <a:r>
              <a:rPr lang="fa-IR" altLang="en-US" sz="3200" b="1" dirty="0">
                <a:solidFill>
                  <a:srgbClr val="FF0000"/>
                </a:solidFill>
                <a:cs typeface="Mitra" pitchFamily="2" charset="-78"/>
              </a:rPr>
              <a:t> اعضای </a:t>
            </a:r>
            <a:r>
              <a:rPr lang="fa-IR" altLang="en-US" sz="3200" b="1" dirty="0" err="1">
                <a:solidFill>
                  <a:srgbClr val="FF0000"/>
                </a:solidFill>
                <a:cs typeface="Mitra" pitchFamily="2" charset="-78"/>
              </a:rPr>
              <a:t>هيات</a:t>
            </a:r>
            <a:r>
              <a:rPr lang="fa-IR" altLang="en-US" sz="3200" b="1" dirty="0">
                <a:solidFill>
                  <a:srgbClr val="FF0000"/>
                </a:solidFill>
                <a:cs typeface="Mitra" pitchFamily="2" charset="-78"/>
              </a:rPr>
              <a:t> علمی </a:t>
            </a:r>
            <a:r>
              <a:rPr lang="fa-IR" altLang="en-US" sz="3200" b="1" dirty="0">
                <a:cs typeface="Mitra" pitchFamily="2" charset="-78"/>
              </a:rPr>
              <a:t>علوم پزشکی کشور </a:t>
            </a:r>
            <a:br>
              <a:rPr lang="fa-IR" altLang="en-US" sz="3200" b="1" dirty="0">
                <a:cs typeface="Mitra" pitchFamily="2" charset="-78"/>
              </a:rPr>
            </a:br>
            <a:r>
              <a:rPr lang="en-US" altLang="en-US" sz="3200" b="1" dirty="0">
                <a:cs typeface="Mitra" pitchFamily="2" charset="-78"/>
              </a:rPr>
              <a:t>http://</a:t>
            </a:r>
            <a:r>
              <a:rPr lang="en-US" altLang="en-US" sz="3200" b="1" dirty="0">
                <a:solidFill>
                  <a:srgbClr val="FF0000"/>
                </a:solidFill>
                <a:cs typeface="Mitra" pitchFamily="2" charset="-78"/>
              </a:rPr>
              <a:t>isid.research.ac.ir</a:t>
            </a:r>
            <a:endParaRPr lang="en-US" sz="32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008" y="1717165"/>
            <a:ext cx="8964488" cy="4952195"/>
          </a:xfrm>
        </p:spPr>
      </p:pic>
    </p:spTree>
    <p:extLst>
      <p:ext uri="{BB962C8B-B14F-4D97-AF65-F5344CB8AC3E}">
        <p14:creationId xmlns:p14="http://schemas.microsoft.com/office/powerpoint/2010/main" val="764131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04" y="1784860"/>
            <a:ext cx="8948592" cy="5172532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371600"/>
          </a:xfrm>
        </p:spPr>
        <p:txBody>
          <a:bodyPr/>
          <a:lstStyle/>
          <a:p>
            <a:pPr algn="ctr" rtl="1"/>
            <a:r>
              <a:rPr lang="fa-IR" altLang="en-US" sz="3200" b="1" dirty="0">
                <a:cs typeface="Mitra" pitchFamily="2" charset="-78"/>
              </a:rPr>
              <a:t>سامانه </a:t>
            </a:r>
            <a:r>
              <a:rPr lang="fa-IR" altLang="en-US" sz="3200" b="1" dirty="0" err="1">
                <a:solidFill>
                  <a:srgbClr val="FF0000"/>
                </a:solidFill>
                <a:cs typeface="Mitra" pitchFamily="2" charset="-78"/>
              </a:rPr>
              <a:t>علم‌سنجی</a:t>
            </a:r>
            <a:r>
              <a:rPr lang="fa-IR" altLang="en-US" sz="3200" b="1" dirty="0">
                <a:solidFill>
                  <a:srgbClr val="FF0000"/>
                </a:solidFill>
                <a:cs typeface="Mitra" pitchFamily="2" charset="-78"/>
              </a:rPr>
              <a:t> اعضای </a:t>
            </a:r>
            <a:r>
              <a:rPr lang="fa-IR" altLang="en-US" sz="3200" b="1" dirty="0" err="1">
                <a:solidFill>
                  <a:srgbClr val="FF0000"/>
                </a:solidFill>
                <a:cs typeface="Mitra" pitchFamily="2" charset="-78"/>
              </a:rPr>
              <a:t>هيات</a:t>
            </a:r>
            <a:r>
              <a:rPr lang="fa-IR" altLang="en-US" sz="3200" b="1" dirty="0">
                <a:solidFill>
                  <a:srgbClr val="FF0000"/>
                </a:solidFill>
                <a:cs typeface="Mitra" pitchFamily="2" charset="-78"/>
              </a:rPr>
              <a:t> علمی </a:t>
            </a:r>
            <a:r>
              <a:rPr lang="fa-IR" altLang="en-US" sz="3200" b="1" dirty="0">
                <a:cs typeface="Mitra" pitchFamily="2" charset="-78"/>
              </a:rPr>
              <a:t>علوم پزشکی کشور </a:t>
            </a:r>
            <a:br>
              <a:rPr lang="fa-IR" altLang="en-US" sz="3200" b="1" dirty="0">
                <a:cs typeface="Mitra" pitchFamily="2" charset="-78"/>
              </a:rPr>
            </a:br>
            <a:r>
              <a:rPr lang="en-US" altLang="en-US" sz="3200" b="1" dirty="0">
                <a:cs typeface="Mitra" pitchFamily="2" charset="-78"/>
              </a:rPr>
              <a:t>http://</a:t>
            </a:r>
            <a:r>
              <a:rPr lang="en-US" altLang="en-US" sz="3200" b="1" dirty="0">
                <a:solidFill>
                  <a:srgbClr val="FF0000"/>
                </a:solidFill>
                <a:cs typeface="Mitra" pitchFamily="2" charset="-78"/>
              </a:rPr>
              <a:t>isid.research.ac.ir</a:t>
            </a:r>
            <a:endParaRPr lang="en-US" sz="32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1484784"/>
            <a:ext cx="3162300" cy="428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0064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29" y="1844824"/>
            <a:ext cx="9036497" cy="4702302"/>
          </a:xfrm>
        </p:spPr>
      </p:pic>
      <p:sp>
        <p:nvSpPr>
          <p:cNvPr id="26626" name="Title 1"/>
          <p:cNvSpPr>
            <a:spLocks noGrp="1"/>
          </p:cNvSpPr>
          <p:nvPr>
            <p:ph type="title"/>
          </p:nvPr>
        </p:nvSpPr>
        <p:spPr>
          <a:xfrm>
            <a:off x="519113" y="333375"/>
            <a:ext cx="8229600" cy="1371600"/>
          </a:xfrm>
        </p:spPr>
        <p:txBody>
          <a:bodyPr/>
          <a:lstStyle/>
          <a:p>
            <a:pPr algn="ctr" rtl="1"/>
            <a:r>
              <a:rPr lang="fa-IR" altLang="en-US" sz="3200" b="1" smtClean="0">
                <a:cs typeface="Mitra" pitchFamily="2" charset="-78"/>
              </a:rPr>
              <a:t>سامانه </a:t>
            </a:r>
            <a:r>
              <a:rPr lang="fa-IR" altLang="en-US" sz="3200" b="1" smtClean="0">
                <a:solidFill>
                  <a:srgbClr val="FF0000"/>
                </a:solidFill>
                <a:cs typeface="Mitra" pitchFamily="2" charset="-78"/>
              </a:rPr>
              <a:t>علم‌سنجی اعضای هيات علمی </a:t>
            </a:r>
            <a:r>
              <a:rPr lang="fa-IR" altLang="en-US" sz="3200" b="1" smtClean="0">
                <a:cs typeface="Mitra" pitchFamily="2" charset="-78"/>
              </a:rPr>
              <a:t>علوم پزشکی کشور </a:t>
            </a:r>
            <a:br>
              <a:rPr lang="fa-IR" altLang="en-US" sz="3200" b="1" smtClean="0">
                <a:cs typeface="Mitra" pitchFamily="2" charset="-78"/>
              </a:rPr>
            </a:br>
            <a:r>
              <a:rPr lang="en-US" altLang="en-US" sz="3200" b="1" smtClean="0">
                <a:cs typeface="Mitra" pitchFamily="2" charset="-78"/>
              </a:rPr>
              <a:t>http://</a:t>
            </a:r>
            <a:r>
              <a:rPr lang="en-US" altLang="en-US" sz="3200" b="1" smtClean="0">
                <a:solidFill>
                  <a:srgbClr val="FF0000"/>
                </a:solidFill>
                <a:cs typeface="Mitra" pitchFamily="2" charset="-78"/>
              </a:rPr>
              <a:t>isid.research.ac.ir</a:t>
            </a:r>
            <a:endParaRPr lang="en-US" altLang="en-US" sz="3200" smtClean="0"/>
          </a:p>
        </p:txBody>
      </p:sp>
      <p:sp>
        <p:nvSpPr>
          <p:cNvPr id="26628" name="Rectangle 5"/>
          <p:cNvSpPr>
            <a:spLocks noChangeArrowheads="1"/>
          </p:cNvSpPr>
          <p:nvPr/>
        </p:nvSpPr>
        <p:spPr bwMode="auto">
          <a:xfrm>
            <a:off x="4716016" y="4623519"/>
            <a:ext cx="2087563" cy="1901825"/>
          </a:xfrm>
          <a:prstGeom prst="rect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2" name="Left Arrow 1"/>
          <p:cNvSpPr/>
          <p:nvPr/>
        </p:nvSpPr>
        <p:spPr bwMode="auto">
          <a:xfrm>
            <a:off x="5148064" y="5247291"/>
            <a:ext cx="432149" cy="269941"/>
          </a:xfrm>
          <a:prstGeom prst="lef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745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animBg="1"/>
      <p:bldP spid="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07" y="1568836"/>
            <a:ext cx="8967189" cy="5172532"/>
          </a:xfrm>
        </p:spPr>
      </p:pic>
      <p:sp>
        <p:nvSpPr>
          <p:cNvPr id="27650" name="Title 1"/>
          <p:cNvSpPr>
            <a:spLocks noGrp="1"/>
          </p:cNvSpPr>
          <p:nvPr>
            <p:ph type="title"/>
          </p:nvPr>
        </p:nvSpPr>
        <p:spPr>
          <a:xfrm>
            <a:off x="457200" y="260350"/>
            <a:ext cx="8229600" cy="1371600"/>
          </a:xfrm>
        </p:spPr>
        <p:txBody>
          <a:bodyPr/>
          <a:lstStyle/>
          <a:p>
            <a:pPr algn="ctr" rtl="1"/>
            <a:r>
              <a:rPr lang="fa-IR" altLang="en-US" sz="3200" b="1" smtClean="0">
                <a:cs typeface="Mitra" pitchFamily="2" charset="-78"/>
              </a:rPr>
              <a:t>سامانه </a:t>
            </a:r>
            <a:r>
              <a:rPr lang="fa-IR" altLang="en-US" sz="3200" b="1" smtClean="0">
                <a:solidFill>
                  <a:srgbClr val="FF0000"/>
                </a:solidFill>
                <a:cs typeface="Mitra" pitchFamily="2" charset="-78"/>
              </a:rPr>
              <a:t>نشريات (مجلات) </a:t>
            </a:r>
            <a:r>
              <a:rPr lang="fa-IR" altLang="en-US" sz="3200" b="1" smtClean="0">
                <a:cs typeface="Mitra" pitchFamily="2" charset="-78"/>
              </a:rPr>
              <a:t>علمی پژوهشی پزشکی کشور</a:t>
            </a:r>
            <a:br>
              <a:rPr lang="fa-IR" altLang="en-US" sz="3200" b="1" smtClean="0">
                <a:cs typeface="Mitra" pitchFamily="2" charset="-78"/>
              </a:rPr>
            </a:br>
            <a:r>
              <a:rPr lang="en-US" altLang="en-US" sz="3200" b="1" smtClean="0">
                <a:cs typeface="Mitra" pitchFamily="2" charset="-78"/>
              </a:rPr>
              <a:t>http://</a:t>
            </a:r>
            <a:r>
              <a:rPr lang="en-US" altLang="en-US" sz="3200" b="1" smtClean="0">
                <a:solidFill>
                  <a:srgbClr val="FF0000"/>
                </a:solidFill>
                <a:cs typeface="Mitra" pitchFamily="2" charset="-78"/>
              </a:rPr>
              <a:t>journals.research.ac.ir</a:t>
            </a:r>
            <a:endParaRPr lang="en-US" altLang="en-US" sz="3200" smtClean="0"/>
          </a:p>
        </p:txBody>
      </p:sp>
      <p:sp>
        <p:nvSpPr>
          <p:cNvPr id="6" name="Rectangle 5"/>
          <p:cNvSpPr/>
          <p:nvPr/>
        </p:nvSpPr>
        <p:spPr bwMode="auto">
          <a:xfrm>
            <a:off x="4163333" y="3547964"/>
            <a:ext cx="804808" cy="313151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111083" y="4700025"/>
            <a:ext cx="665131" cy="313151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107504" y="2611793"/>
            <a:ext cx="1178321" cy="313151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1115616" y="5542284"/>
            <a:ext cx="665131" cy="313151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1115616" y="5122762"/>
            <a:ext cx="665131" cy="313151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9039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10" grpId="0" animBg="1"/>
      <p:bldP spid="12" grpId="0" animBg="1"/>
      <p:bldP spid="1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127" y="1751034"/>
            <a:ext cx="8235745" cy="4702302"/>
          </a:xfrm>
        </p:spPr>
      </p:pic>
      <p:sp>
        <p:nvSpPr>
          <p:cNvPr id="28674" name="Title 1"/>
          <p:cNvSpPr>
            <a:spLocks noGrp="1"/>
          </p:cNvSpPr>
          <p:nvPr>
            <p:ph type="title"/>
          </p:nvPr>
        </p:nvSpPr>
        <p:spPr>
          <a:xfrm>
            <a:off x="-107950" y="379761"/>
            <a:ext cx="9251950" cy="1371600"/>
          </a:xfrm>
        </p:spPr>
        <p:txBody>
          <a:bodyPr/>
          <a:lstStyle/>
          <a:p>
            <a:pPr algn="ctr" rtl="1"/>
            <a:r>
              <a:rPr lang="fa-IR" altLang="en-US" sz="3600" b="1" smtClean="0">
                <a:cs typeface="Mitra" pitchFamily="2" charset="-78"/>
              </a:rPr>
              <a:t>سامانه </a:t>
            </a:r>
            <a:r>
              <a:rPr lang="fa-IR" altLang="en-US" sz="3600" b="1" dirty="0" err="1" smtClean="0">
                <a:solidFill>
                  <a:srgbClr val="FF0000"/>
                </a:solidFill>
                <a:cs typeface="Mitra" pitchFamily="2" charset="-78"/>
              </a:rPr>
              <a:t>نشريات</a:t>
            </a:r>
            <a:r>
              <a:rPr lang="fa-IR" altLang="en-US" sz="3600" b="1" dirty="0" smtClean="0">
                <a:solidFill>
                  <a:srgbClr val="FF0000"/>
                </a:solidFill>
                <a:cs typeface="Mitra" pitchFamily="2" charset="-78"/>
              </a:rPr>
              <a:t> (مجلات) </a:t>
            </a:r>
            <a:r>
              <a:rPr lang="fa-IR" altLang="en-US" sz="3600" b="1" dirty="0" smtClean="0">
                <a:cs typeface="Mitra" pitchFamily="2" charset="-78"/>
              </a:rPr>
              <a:t>علمی پژوهشی پزشکی کشور</a:t>
            </a:r>
            <a:br>
              <a:rPr lang="fa-IR" altLang="en-US" sz="3600" b="1" dirty="0" smtClean="0">
                <a:cs typeface="Mitra" pitchFamily="2" charset="-78"/>
              </a:rPr>
            </a:br>
            <a:r>
              <a:rPr lang="en-US" altLang="en-US" sz="3600" b="1" dirty="0" smtClean="0">
                <a:cs typeface="Mitra" pitchFamily="2" charset="-78"/>
              </a:rPr>
              <a:t>http://</a:t>
            </a:r>
            <a:r>
              <a:rPr lang="en-US" altLang="en-US" sz="3600" b="1" dirty="0" smtClean="0">
                <a:solidFill>
                  <a:srgbClr val="FF0000"/>
                </a:solidFill>
                <a:cs typeface="Mitra" pitchFamily="2" charset="-78"/>
              </a:rPr>
              <a:t>journals.research.ac.ir</a:t>
            </a:r>
            <a:endParaRPr lang="en-US" altLang="en-US" sz="3600" b="1" dirty="0" smtClean="0">
              <a:solidFill>
                <a:srgbClr val="FF0000"/>
              </a:solidFill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2566507" y="5038228"/>
            <a:ext cx="1899228" cy="1428750"/>
          </a:xfrm>
          <a:prstGeom prst="rect">
            <a:avLst/>
          </a:prstGeom>
          <a:noFill/>
          <a:ln w="508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2"/>
              </a:buClr>
              <a:buSzPct val="80000"/>
              <a:buFont typeface="Wingdings" pitchFamily="2" charset="2"/>
              <a:buChar char="¨"/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bg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" pitchFamily="2" charset="2"/>
              <a:buChar char="¨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1800"/>
          </a:p>
        </p:txBody>
      </p:sp>
      <p:sp>
        <p:nvSpPr>
          <p:cNvPr id="7" name="Left Arrow 6"/>
          <p:cNvSpPr/>
          <p:nvPr/>
        </p:nvSpPr>
        <p:spPr bwMode="auto">
          <a:xfrm>
            <a:off x="3059832" y="6021288"/>
            <a:ext cx="432149" cy="269941"/>
          </a:xfrm>
          <a:prstGeom prst="lef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8465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animBg="1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655" y="1568836"/>
            <a:ext cx="8556689" cy="5172532"/>
          </a:xfrm>
        </p:spPr>
      </p:pic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519113" y="333375"/>
            <a:ext cx="8229600" cy="1371600"/>
          </a:xfrm>
        </p:spPr>
        <p:txBody>
          <a:bodyPr/>
          <a:lstStyle/>
          <a:p>
            <a:pPr algn="ctr" rtl="1"/>
            <a:r>
              <a:rPr lang="fa-IR" altLang="en-US" sz="3200" b="1" dirty="0" smtClean="0">
                <a:cs typeface="Mitra" pitchFamily="2" charset="-78"/>
              </a:rPr>
              <a:t>سامانه معرفی </a:t>
            </a:r>
            <a:r>
              <a:rPr lang="fa-IR" altLang="en-US" sz="3200" b="1" dirty="0" smtClean="0">
                <a:solidFill>
                  <a:srgbClr val="FF0000"/>
                </a:solidFill>
                <a:cs typeface="Mitra" pitchFamily="2" charset="-78"/>
              </a:rPr>
              <a:t>مجلات </a:t>
            </a:r>
            <a:r>
              <a:rPr lang="fa-IR" altLang="en-US" sz="3200" b="1" dirty="0" err="1" smtClean="0">
                <a:solidFill>
                  <a:srgbClr val="FF0000"/>
                </a:solidFill>
                <a:cs typeface="Mitra" pitchFamily="2" charset="-78"/>
              </a:rPr>
              <a:t>نامعتبر</a:t>
            </a:r>
            <a:r>
              <a:rPr lang="fa-IR" altLang="en-US" sz="3200" b="1" dirty="0" smtClean="0">
                <a:solidFill>
                  <a:srgbClr val="FF0000"/>
                </a:solidFill>
                <a:cs typeface="Mitra" pitchFamily="2" charset="-78"/>
              </a:rPr>
              <a:t> و جعلی</a:t>
            </a:r>
            <a:br>
              <a:rPr lang="fa-IR" altLang="en-US" sz="3200" b="1" dirty="0" smtClean="0">
                <a:solidFill>
                  <a:srgbClr val="FF0000"/>
                </a:solidFill>
                <a:cs typeface="Mitra" pitchFamily="2" charset="-78"/>
              </a:rPr>
            </a:br>
            <a:r>
              <a:rPr lang="fa-IR" altLang="en-US" sz="3200" b="1" dirty="0" smtClean="0">
                <a:solidFill>
                  <a:srgbClr val="FF0000"/>
                </a:solidFill>
                <a:cs typeface="Mitra" pitchFamily="2" charset="-78"/>
              </a:rPr>
              <a:t> </a:t>
            </a:r>
            <a:r>
              <a:rPr lang="en-US" altLang="en-US" sz="3200" b="1" dirty="0" smtClean="0">
                <a:cs typeface="Mitra" pitchFamily="2" charset="-78"/>
              </a:rPr>
              <a:t>http://</a:t>
            </a:r>
            <a:r>
              <a:rPr lang="en-US" altLang="en-US" sz="3200" b="1" dirty="0" smtClean="0">
                <a:solidFill>
                  <a:srgbClr val="FF0000"/>
                </a:solidFill>
                <a:cs typeface="Mitra" pitchFamily="2" charset="-78"/>
              </a:rPr>
              <a:t>blacklist.research.ac.ir</a:t>
            </a:r>
            <a:endParaRPr lang="en-US" altLang="en-US" sz="3200" dirty="0" smtClean="0"/>
          </a:p>
        </p:txBody>
      </p:sp>
      <p:sp>
        <p:nvSpPr>
          <p:cNvPr id="7" name="Rectangle 6"/>
          <p:cNvSpPr/>
          <p:nvPr/>
        </p:nvSpPr>
        <p:spPr bwMode="auto">
          <a:xfrm>
            <a:off x="4054961" y="3344466"/>
            <a:ext cx="1071199" cy="313151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7398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58" y="1772816"/>
            <a:ext cx="8893484" cy="4702302"/>
          </a:xfrm>
        </p:spPr>
      </p:pic>
      <p:sp>
        <p:nvSpPr>
          <p:cNvPr id="29698" name="Title 1"/>
          <p:cNvSpPr>
            <a:spLocks noGrp="1"/>
          </p:cNvSpPr>
          <p:nvPr>
            <p:ph type="title"/>
          </p:nvPr>
        </p:nvSpPr>
        <p:spPr>
          <a:xfrm>
            <a:off x="519113" y="333375"/>
            <a:ext cx="8229600" cy="1371600"/>
          </a:xfrm>
        </p:spPr>
        <p:txBody>
          <a:bodyPr/>
          <a:lstStyle/>
          <a:p>
            <a:pPr algn="ctr" rtl="1"/>
            <a:r>
              <a:rPr lang="fa-IR" altLang="en-US" sz="3200" b="1" dirty="0" smtClean="0">
                <a:cs typeface="Mitra" pitchFamily="2" charset="-78"/>
              </a:rPr>
              <a:t>سامانه معرفی </a:t>
            </a:r>
            <a:r>
              <a:rPr lang="fa-IR" altLang="en-US" sz="3200" b="1" dirty="0" smtClean="0">
                <a:solidFill>
                  <a:srgbClr val="FF0000"/>
                </a:solidFill>
                <a:cs typeface="Mitra" pitchFamily="2" charset="-78"/>
              </a:rPr>
              <a:t>مجلات </a:t>
            </a:r>
            <a:r>
              <a:rPr lang="fa-IR" altLang="en-US" sz="3200" b="1" dirty="0" err="1" smtClean="0">
                <a:solidFill>
                  <a:srgbClr val="FF0000"/>
                </a:solidFill>
                <a:cs typeface="Mitra" pitchFamily="2" charset="-78"/>
              </a:rPr>
              <a:t>نامعتبر</a:t>
            </a:r>
            <a:r>
              <a:rPr lang="fa-IR" altLang="en-US" sz="3200" b="1" dirty="0" smtClean="0">
                <a:solidFill>
                  <a:srgbClr val="FF0000"/>
                </a:solidFill>
                <a:cs typeface="Mitra" pitchFamily="2" charset="-78"/>
              </a:rPr>
              <a:t> و جعلی</a:t>
            </a:r>
            <a:br>
              <a:rPr lang="fa-IR" altLang="en-US" sz="3200" b="1" dirty="0" smtClean="0">
                <a:solidFill>
                  <a:srgbClr val="FF0000"/>
                </a:solidFill>
                <a:cs typeface="Mitra" pitchFamily="2" charset="-78"/>
              </a:rPr>
            </a:br>
            <a:r>
              <a:rPr lang="fa-IR" altLang="en-US" sz="3200" b="1" dirty="0" smtClean="0">
                <a:solidFill>
                  <a:srgbClr val="FF0000"/>
                </a:solidFill>
                <a:cs typeface="Mitra" pitchFamily="2" charset="-78"/>
              </a:rPr>
              <a:t> </a:t>
            </a:r>
            <a:r>
              <a:rPr lang="en-US" altLang="en-US" sz="3200" b="1" dirty="0" smtClean="0">
                <a:cs typeface="Mitra" pitchFamily="2" charset="-78"/>
              </a:rPr>
              <a:t>http://</a:t>
            </a:r>
            <a:r>
              <a:rPr lang="en-US" altLang="en-US" sz="3200" b="1" dirty="0" smtClean="0">
                <a:solidFill>
                  <a:srgbClr val="FF0000"/>
                </a:solidFill>
                <a:cs typeface="Mitra" pitchFamily="2" charset="-78"/>
              </a:rPr>
              <a:t>blacklist.research.ac.ir</a:t>
            </a:r>
            <a:endParaRPr lang="en-US" altLang="en-US" sz="3200" dirty="0" smtClean="0"/>
          </a:p>
        </p:txBody>
      </p:sp>
      <p:sp>
        <p:nvSpPr>
          <p:cNvPr id="7" name="Rectangle 6"/>
          <p:cNvSpPr/>
          <p:nvPr/>
        </p:nvSpPr>
        <p:spPr bwMode="auto">
          <a:xfrm>
            <a:off x="4092539" y="4005064"/>
            <a:ext cx="1071199" cy="313151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086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Content Placeholder 6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156" y="1823042"/>
            <a:ext cx="8897689" cy="4702302"/>
          </a:xfrm>
        </p:spPr>
      </p:pic>
      <p:sp>
        <p:nvSpPr>
          <p:cNvPr id="30722" name="Title 1"/>
          <p:cNvSpPr>
            <a:spLocks noGrp="1"/>
          </p:cNvSpPr>
          <p:nvPr>
            <p:ph type="title"/>
          </p:nvPr>
        </p:nvSpPr>
        <p:spPr>
          <a:xfrm>
            <a:off x="-107950" y="404813"/>
            <a:ext cx="9251950" cy="1371600"/>
          </a:xfrm>
        </p:spPr>
        <p:txBody>
          <a:bodyPr/>
          <a:lstStyle/>
          <a:p>
            <a:pPr algn="ctr" rtl="1"/>
            <a:r>
              <a:rPr lang="fa-IR" altLang="en-US" sz="3200" b="1" smtClean="0">
                <a:cs typeface="Mitra" pitchFamily="2" charset="-78"/>
              </a:rPr>
              <a:t>سامانه </a:t>
            </a:r>
            <a:r>
              <a:rPr lang="fa-IR" altLang="en-US" sz="3200" b="1" smtClean="0">
                <a:solidFill>
                  <a:srgbClr val="FF0000"/>
                </a:solidFill>
                <a:cs typeface="Mitra" pitchFamily="2" charset="-78"/>
              </a:rPr>
              <a:t>مديريت انتشارات و کتب </a:t>
            </a:r>
            <a:r>
              <a:rPr lang="fa-IR" altLang="en-US" sz="3200" b="1" smtClean="0">
                <a:cs typeface="Mitra" pitchFamily="2" charset="-78"/>
              </a:rPr>
              <a:t>دانشگاه‌های پزشکی کشور</a:t>
            </a:r>
            <a:r>
              <a:rPr lang="fa-IR" altLang="en-US" sz="3600" b="1" smtClean="0">
                <a:cs typeface="Mitra" pitchFamily="2" charset="-78"/>
              </a:rPr>
              <a:t/>
            </a:r>
            <a:br>
              <a:rPr lang="fa-IR" altLang="en-US" sz="3600" b="1" smtClean="0">
                <a:cs typeface="Mitra" pitchFamily="2" charset="-78"/>
              </a:rPr>
            </a:br>
            <a:r>
              <a:rPr lang="en-US" altLang="en-US" sz="3600" b="1" smtClean="0">
                <a:cs typeface="Mitra" pitchFamily="2" charset="-78"/>
              </a:rPr>
              <a:t>http://</a:t>
            </a:r>
            <a:r>
              <a:rPr lang="en-US" altLang="en-US" sz="3600" b="1" smtClean="0">
                <a:solidFill>
                  <a:srgbClr val="FF0000"/>
                </a:solidFill>
                <a:cs typeface="Mitra" pitchFamily="2" charset="-78"/>
              </a:rPr>
              <a:t>books.research.ac.ir</a:t>
            </a:r>
            <a:endParaRPr lang="en-US" altLang="en-US" sz="3600" b="1" smtClean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8172400" y="5144666"/>
            <a:ext cx="804808" cy="284683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1342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34" y="1890484"/>
            <a:ext cx="8889533" cy="4274820"/>
          </a:xfrm>
        </p:spPr>
      </p:pic>
      <p:sp>
        <p:nvSpPr>
          <p:cNvPr id="30722" name="Title 1"/>
          <p:cNvSpPr>
            <a:spLocks noGrp="1"/>
          </p:cNvSpPr>
          <p:nvPr>
            <p:ph type="title"/>
          </p:nvPr>
        </p:nvSpPr>
        <p:spPr>
          <a:xfrm>
            <a:off x="-107950" y="404813"/>
            <a:ext cx="9251950" cy="1371600"/>
          </a:xfrm>
        </p:spPr>
        <p:txBody>
          <a:bodyPr/>
          <a:lstStyle/>
          <a:p>
            <a:pPr algn="ctr" rtl="1"/>
            <a:r>
              <a:rPr lang="fa-IR" altLang="en-US" sz="3200" b="1" smtClean="0">
                <a:cs typeface="Mitra" pitchFamily="2" charset="-78"/>
              </a:rPr>
              <a:t>سامانه </a:t>
            </a:r>
            <a:r>
              <a:rPr lang="fa-IR" altLang="en-US" sz="3200" b="1" smtClean="0">
                <a:solidFill>
                  <a:srgbClr val="FF0000"/>
                </a:solidFill>
                <a:cs typeface="Mitra" pitchFamily="2" charset="-78"/>
              </a:rPr>
              <a:t>مديريت انتشارات و کتب </a:t>
            </a:r>
            <a:r>
              <a:rPr lang="fa-IR" altLang="en-US" sz="3200" b="1" smtClean="0">
                <a:cs typeface="Mitra" pitchFamily="2" charset="-78"/>
              </a:rPr>
              <a:t>دانشگاه‌های پزشکی کشور</a:t>
            </a:r>
            <a:r>
              <a:rPr lang="fa-IR" altLang="en-US" sz="3600" b="1" smtClean="0">
                <a:cs typeface="Mitra" pitchFamily="2" charset="-78"/>
              </a:rPr>
              <a:t/>
            </a:r>
            <a:br>
              <a:rPr lang="fa-IR" altLang="en-US" sz="3600" b="1" smtClean="0">
                <a:cs typeface="Mitra" pitchFamily="2" charset="-78"/>
              </a:rPr>
            </a:br>
            <a:r>
              <a:rPr lang="en-US" altLang="en-US" sz="3600" b="1" smtClean="0">
                <a:cs typeface="Mitra" pitchFamily="2" charset="-78"/>
              </a:rPr>
              <a:t>http://</a:t>
            </a:r>
            <a:r>
              <a:rPr lang="en-US" altLang="en-US" sz="3600" b="1" smtClean="0">
                <a:solidFill>
                  <a:srgbClr val="FF0000"/>
                </a:solidFill>
                <a:cs typeface="Mitra" pitchFamily="2" charset="-78"/>
              </a:rPr>
              <a:t>books.research.ac.ir</a:t>
            </a:r>
            <a:endParaRPr lang="en-US" altLang="en-US" sz="3600" b="1" smtClean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8053436" y="2165929"/>
            <a:ext cx="731644" cy="284683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3933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0303" y="1751034"/>
            <a:ext cx="8203392" cy="4702302"/>
          </a:xfrm>
        </p:spPr>
      </p:pic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-107950" y="404813"/>
            <a:ext cx="9251950" cy="1371600"/>
          </a:xfrm>
        </p:spPr>
        <p:txBody>
          <a:bodyPr/>
          <a:lstStyle/>
          <a:p>
            <a:pPr algn="ctr" rtl="1"/>
            <a:r>
              <a:rPr lang="fa-IR" altLang="en-US" sz="3200" b="1" dirty="0" smtClean="0">
                <a:cs typeface="Mitra" pitchFamily="2" charset="-78"/>
              </a:rPr>
              <a:t>سامانه </a:t>
            </a:r>
            <a:r>
              <a:rPr lang="fa-IR" altLang="en-US" sz="3200" b="1" dirty="0" smtClean="0">
                <a:solidFill>
                  <a:srgbClr val="FF0000"/>
                </a:solidFill>
                <a:cs typeface="Mitra" pitchFamily="2" charset="-78"/>
              </a:rPr>
              <a:t>انتشار </a:t>
            </a:r>
            <a:r>
              <a:rPr lang="fa-IR" altLang="en-US" sz="3200" b="1" dirty="0" err="1" smtClean="0">
                <a:solidFill>
                  <a:srgbClr val="FF0000"/>
                </a:solidFill>
                <a:cs typeface="Mitra" pitchFamily="2" charset="-78"/>
              </a:rPr>
              <a:t>نتايج</a:t>
            </a:r>
            <a:r>
              <a:rPr lang="fa-IR" altLang="en-US" sz="3200" b="1" dirty="0" smtClean="0">
                <a:solidFill>
                  <a:srgbClr val="FF0000"/>
                </a:solidFill>
                <a:cs typeface="Mitra" pitchFamily="2" charset="-78"/>
              </a:rPr>
              <a:t> و اخبار </a:t>
            </a:r>
            <a:r>
              <a:rPr lang="fa-IR" altLang="en-US" sz="3200" b="1" dirty="0" err="1" smtClean="0">
                <a:solidFill>
                  <a:srgbClr val="FF0000"/>
                </a:solidFill>
                <a:cs typeface="Mitra" pitchFamily="2" charset="-78"/>
              </a:rPr>
              <a:t>پژوهش‌های</a:t>
            </a:r>
            <a:r>
              <a:rPr lang="fa-IR" altLang="en-US" sz="3200" b="1" dirty="0" smtClean="0">
                <a:solidFill>
                  <a:srgbClr val="FF0000"/>
                </a:solidFill>
                <a:cs typeface="Mitra" pitchFamily="2" charset="-78"/>
              </a:rPr>
              <a:t> سلامت </a:t>
            </a:r>
            <a:r>
              <a:rPr lang="fa-IR" altLang="en-US" sz="3200" b="1" dirty="0" smtClean="0">
                <a:cs typeface="Mitra" pitchFamily="2" charset="-78"/>
              </a:rPr>
              <a:t>کشور</a:t>
            </a:r>
            <a:r>
              <a:rPr lang="fa-IR" altLang="en-US" sz="3600" b="1" dirty="0" smtClean="0">
                <a:cs typeface="Mitra" pitchFamily="2" charset="-78"/>
              </a:rPr>
              <a:t/>
            </a:r>
            <a:br>
              <a:rPr lang="fa-IR" altLang="en-US" sz="3600" b="1" dirty="0" smtClean="0">
                <a:cs typeface="Mitra" pitchFamily="2" charset="-78"/>
              </a:rPr>
            </a:br>
            <a:r>
              <a:rPr lang="en-US" altLang="en-US" sz="3600" b="1" dirty="0" smtClean="0">
                <a:cs typeface="Mitra" pitchFamily="2" charset="-78"/>
              </a:rPr>
              <a:t>http://</a:t>
            </a:r>
            <a:r>
              <a:rPr lang="en-US" altLang="en-US" sz="3600" b="1" dirty="0" smtClean="0">
                <a:solidFill>
                  <a:srgbClr val="FF0000"/>
                </a:solidFill>
                <a:cs typeface="Mitra" pitchFamily="2" charset="-78"/>
              </a:rPr>
              <a:t>news.research.ac.ir</a:t>
            </a:r>
            <a:endParaRPr lang="en-US" altLang="en-US" sz="36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5498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Content Placeholder 9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637" y="1673357"/>
            <a:ext cx="7806804" cy="4702302"/>
          </a:xfrm>
        </p:spPr>
      </p:pic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611560" y="404813"/>
            <a:ext cx="7776864" cy="1151979"/>
          </a:xfrm>
        </p:spPr>
        <p:txBody>
          <a:bodyPr/>
          <a:lstStyle/>
          <a:p>
            <a:pPr algn="ctr" rtl="1"/>
            <a:r>
              <a:rPr lang="fa-IR" altLang="en-US" sz="3200" b="1" dirty="0" smtClean="0">
                <a:cs typeface="Mitra" pitchFamily="2" charset="-78"/>
              </a:rPr>
              <a:t>سامانه </a:t>
            </a:r>
            <a:r>
              <a:rPr lang="fa-IR" altLang="en-US" sz="3200" b="1" dirty="0" smtClean="0">
                <a:solidFill>
                  <a:srgbClr val="FF0000"/>
                </a:solidFill>
                <a:cs typeface="Mitra" pitchFamily="2" charset="-78"/>
              </a:rPr>
              <a:t>انتشار </a:t>
            </a:r>
            <a:r>
              <a:rPr lang="fa-IR" altLang="en-US" sz="3200" b="1" dirty="0" err="1" smtClean="0">
                <a:solidFill>
                  <a:srgbClr val="FF0000"/>
                </a:solidFill>
                <a:cs typeface="Mitra" pitchFamily="2" charset="-78"/>
              </a:rPr>
              <a:t>نتايج</a:t>
            </a:r>
            <a:r>
              <a:rPr lang="fa-IR" altLang="en-US" sz="3200" b="1" dirty="0" smtClean="0">
                <a:solidFill>
                  <a:srgbClr val="FF0000"/>
                </a:solidFill>
                <a:cs typeface="Mitra" pitchFamily="2" charset="-78"/>
              </a:rPr>
              <a:t> و اخبار </a:t>
            </a:r>
            <a:r>
              <a:rPr lang="fa-IR" altLang="en-US" sz="3200" b="1" dirty="0" err="1" smtClean="0">
                <a:solidFill>
                  <a:srgbClr val="FF0000"/>
                </a:solidFill>
                <a:cs typeface="Mitra" pitchFamily="2" charset="-78"/>
              </a:rPr>
              <a:t>پژوهش‌های</a:t>
            </a:r>
            <a:r>
              <a:rPr lang="fa-IR" altLang="en-US" sz="3200" b="1" dirty="0" smtClean="0">
                <a:solidFill>
                  <a:srgbClr val="FF0000"/>
                </a:solidFill>
                <a:cs typeface="Mitra" pitchFamily="2" charset="-78"/>
              </a:rPr>
              <a:t> سلامت </a:t>
            </a:r>
            <a:r>
              <a:rPr lang="fa-IR" altLang="en-US" sz="3200" b="1" dirty="0" smtClean="0">
                <a:cs typeface="Mitra" pitchFamily="2" charset="-78"/>
              </a:rPr>
              <a:t>کشور</a:t>
            </a:r>
            <a:r>
              <a:rPr lang="fa-IR" altLang="en-US" sz="3600" b="1" dirty="0" smtClean="0">
                <a:cs typeface="Mitra" pitchFamily="2" charset="-78"/>
              </a:rPr>
              <a:t/>
            </a:r>
            <a:br>
              <a:rPr lang="fa-IR" altLang="en-US" sz="3600" b="1" dirty="0" smtClean="0">
                <a:cs typeface="Mitra" pitchFamily="2" charset="-78"/>
              </a:rPr>
            </a:br>
            <a:r>
              <a:rPr lang="en-US" altLang="en-US" sz="3600" b="1" dirty="0" smtClean="0">
                <a:cs typeface="Mitra" pitchFamily="2" charset="-78"/>
              </a:rPr>
              <a:t>http://</a:t>
            </a:r>
            <a:r>
              <a:rPr lang="en-US" altLang="en-US" sz="3600" b="1" dirty="0" smtClean="0">
                <a:solidFill>
                  <a:srgbClr val="FF0000"/>
                </a:solidFill>
                <a:cs typeface="Mitra" pitchFamily="2" charset="-78"/>
              </a:rPr>
              <a:t>news.research.ac.ir</a:t>
            </a:r>
            <a:endParaRPr lang="en-US" altLang="en-US" sz="36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4585196" y="3671836"/>
            <a:ext cx="3361890" cy="284683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5580112" y="5876319"/>
            <a:ext cx="2808312" cy="213886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2339752" y="5652939"/>
            <a:ext cx="6051991" cy="213886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1939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53" presetClass="entr" presetSubtype="1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xit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18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9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F:\Users\Dr. Kabiri\Downloads\20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45" y="1916832"/>
            <a:ext cx="8623310" cy="45943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746" name="Title 1"/>
          <p:cNvSpPr>
            <a:spLocks noGrp="1"/>
          </p:cNvSpPr>
          <p:nvPr>
            <p:ph type="title"/>
          </p:nvPr>
        </p:nvSpPr>
        <p:spPr>
          <a:xfrm>
            <a:off x="-107950" y="404813"/>
            <a:ext cx="9251950" cy="1371600"/>
          </a:xfrm>
        </p:spPr>
        <p:txBody>
          <a:bodyPr/>
          <a:lstStyle/>
          <a:p>
            <a:pPr algn="ctr" rtl="1"/>
            <a:r>
              <a:rPr lang="fa-IR" altLang="en-US" sz="3200" b="1" smtClean="0">
                <a:cs typeface="Mitra" pitchFamily="2" charset="-78"/>
              </a:rPr>
              <a:t>سامانه </a:t>
            </a:r>
            <a:r>
              <a:rPr lang="fa-IR" altLang="en-US" sz="3200" b="1" smtClean="0">
                <a:solidFill>
                  <a:srgbClr val="FF0000"/>
                </a:solidFill>
                <a:cs typeface="Mitra" pitchFamily="2" charset="-78"/>
              </a:rPr>
              <a:t>انتشار نتايج و اخبار پژوهش‌های سلامت </a:t>
            </a:r>
            <a:r>
              <a:rPr lang="fa-IR" altLang="en-US" sz="3200" b="1" smtClean="0">
                <a:cs typeface="Mitra" pitchFamily="2" charset="-78"/>
              </a:rPr>
              <a:t>کشور</a:t>
            </a:r>
            <a:r>
              <a:rPr lang="fa-IR" altLang="en-US" sz="3600" b="1" smtClean="0">
                <a:cs typeface="Mitra" pitchFamily="2" charset="-78"/>
              </a:rPr>
              <a:t/>
            </a:r>
            <a:br>
              <a:rPr lang="fa-IR" altLang="en-US" sz="3600" b="1" smtClean="0">
                <a:cs typeface="Mitra" pitchFamily="2" charset="-78"/>
              </a:rPr>
            </a:br>
            <a:r>
              <a:rPr lang="en-US" altLang="en-US" sz="3600" b="1" smtClean="0">
                <a:cs typeface="Mitra" pitchFamily="2" charset="-78"/>
              </a:rPr>
              <a:t>http://</a:t>
            </a:r>
            <a:r>
              <a:rPr lang="en-US" altLang="en-US" sz="3600" b="1" smtClean="0">
                <a:solidFill>
                  <a:srgbClr val="FF0000"/>
                </a:solidFill>
                <a:cs typeface="Mitra" pitchFamily="2" charset="-78"/>
              </a:rPr>
              <a:t>news.research.ac.ir</a:t>
            </a:r>
            <a:endParaRPr lang="en-US" altLang="en-US" sz="3600" b="1" smtClean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2488610" y="4582493"/>
            <a:ext cx="2087464" cy="1582811"/>
          </a:xfrm>
          <a:prstGeom prst="rect">
            <a:avLst/>
          </a:prstGeom>
          <a:noFill/>
          <a:ln w="508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Left Arrow 8"/>
          <p:cNvSpPr/>
          <p:nvPr/>
        </p:nvSpPr>
        <p:spPr bwMode="auto">
          <a:xfrm>
            <a:off x="2978067" y="5535323"/>
            <a:ext cx="432149" cy="269941"/>
          </a:xfrm>
          <a:prstGeom prst="leftArrow">
            <a:avLst/>
          </a:prstGeom>
          <a:solidFill>
            <a:srgbClr val="FF0000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9927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>
          <a:xfrm>
            <a:off x="-107950" y="404813"/>
            <a:ext cx="9251950" cy="1371600"/>
          </a:xfrm>
        </p:spPr>
        <p:txBody>
          <a:bodyPr/>
          <a:lstStyle/>
          <a:p>
            <a:pPr algn="ctr" rtl="1"/>
            <a:r>
              <a:rPr lang="fa-IR" altLang="en-US" sz="3200" b="1" smtClean="0">
                <a:cs typeface="Mitra" pitchFamily="2" charset="-78"/>
              </a:rPr>
              <a:t>سامانه </a:t>
            </a:r>
            <a:r>
              <a:rPr lang="fa-IR" altLang="en-US" sz="3200" b="1" smtClean="0">
                <a:solidFill>
                  <a:srgbClr val="FF0000"/>
                </a:solidFill>
                <a:cs typeface="Mitra" pitchFamily="2" charset="-78"/>
              </a:rPr>
              <a:t>پايان‌نامه‌های </a:t>
            </a:r>
            <a:r>
              <a:rPr lang="fa-IR" altLang="en-US" sz="3200" b="1" smtClean="0">
                <a:cs typeface="Mitra" pitchFamily="2" charset="-78"/>
              </a:rPr>
              <a:t>دانشگاه‌های علوم پزشکی کشور</a:t>
            </a:r>
            <a:r>
              <a:rPr lang="fa-IR" altLang="en-US" sz="3600" b="1" smtClean="0">
                <a:cs typeface="Mitra" pitchFamily="2" charset="-78"/>
              </a:rPr>
              <a:t/>
            </a:r>
            <a:br>
              <a:rPr lang="fa-IR" altLang="en-US" sz="3600" b="1" smtClean="0">
                <a:cs typeface="Mitra" pitchFamily="2" charset="-78"/>
              </a:rPr>
            </a:br>
            <a:r>
              <a:rPr lang="en-US" altLang="en-US" sz="3600" b="1" smtClean="0">
                <a:cs typeface="Mitra" pitchFamily="2" charset="-78"/>
              </a:rPr>
              <a:t>http://</a:t>
            </a:r>
            <a:r>
              <a:rPr lang="en-US" altLang="en-US" sz="3600" b="1" smtClean="0">
                <a:solidFill>
                  <a:srgbClr val="FF0000"/>
                </a:solidFill>
                <a:cs typeface="Mitra" pitchFamily="2" charset="-78"/>
              </a:rPr>
              <a:t>thesis.research.ac.ir</a:t>
            </a:r>
            <a:endParaRPr lang="en-US" altLang="en-US" sz="3600" b="1" smtClean="0">
              <a:solidFill>
                <a:srgbClr val="FF0000"/>
              </a:solidFill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0077" y="1748513"/>
            <a:ext cx="6717082" cy="4702302"/>
          </a:xfrm>
        </p:spPr>
      </p:pic>
    </p:spTree>
    <p:extLst>
      <p:ext uri="{BB962C8B-B14F-4D97-AF65-F5344CB8AC3E}">
        <p14:creationId xmlns:p14="http://schemas.microsoft.com/office/powerpoint/2010/main" val="2528464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098" y="1895050"/>
            <a:ext cx="8949804" cy="4702302"/>
          </a:xfrm>
        </p:spPr>
      </p:pic>
      <p:sp>
        <p:nvSpPr>
          <p:cNvPr id="32770" name="Title 1"/>
          <p:cNvSpPr>
            <a:spLocks noGrp="1"/>
          </p:cNvSpPr>
          <p:nvPr>
            <p:ph type="title"/>
          </p:nvPr>
        </p:nvSpPr>
        <p:spPr>
          <a:xfrm>
            <a:off x="-107950" y="404814"/>
            <a:ext cx="9251950" cy="1248623"/>
          </a:xfrm>
        </p:spPr>
        <p:txBody>
          <a:bodyPr/>
          <a:lstStyle/>
          <a:p>
            <a:pPr algn="ctr" rtl="1"/>
            <a:r>
              <a:rPr lang="fa-IR" altLang="en-US" sz="3600" b="1" dirty="0" smtClean="0">
                <a:cs typeface="Mitra" pitchFamily="2" charset="-78"/>
              </a:rPr>
              <a:t>سامانه </a:t>
            </a:r>
            <a:r>
              <a:rPr lang="fa-IR" altLang="en-US" sz="3600" b="1" dirty="0" smtClean="0">
                <a:solidFill>
                  <a:srgbClr val="FF0000"/>
                </a:solidFill>
                <a:cs typeface="Mitra" pitchFamily="2" charset="-78"/>
              </a:rPr>
              <a:t>منبع </a:t>
            </a:r>
            <a:r>
              <a:rPr lang="fa-IR" altLang="en-US" sz="3600" b="1" dirty="0" err="1" smtClean="0">
                <a:solidFill>
                  <a:srgbClr val="FF0000"/>
                </a:solidFill>
                <a:cs typeface="Mitra" pitchFamily="2" charset="-78"/>
              </a:rPr>
              <a:t>ياب</a:t>
            </a:r>
            <a:r>
              <a:rPr lang="fa-IR" altLang="en-US" sz="3600" b="1" dirty="0" smtClean="0">
                <a:solidFill>
                  <a:srgbClr val="FF0000"/>
                </a:solidFill>
                <a:cs typeface="Mitra" pitchFamily="2" charset="-78"/>
              </a:rPr>
              <a:t> </a:t>
            </a:r>
            <a:r>
              <a:rPr lang="en-US" altLang="en-US" sz="3600" b="1" dirty="0" smtClean="0">
                <a:solidFill>
                  <a:srgbClr val="FF0000"/>
                </a:solidFill>
                <a:cs typeface="Mitra" pitchFamily="2" charset="-78"/>
              </a:rPr>
              <a:t>(Resource Finder)</a:t>
            </a:r>
            <a:r>
              <a:rPr lang="fa-IR" altLang="en-US" sz="3600" b="1" dirty="0" smtClean="0">
                <a:solidFill>
                  <a:srgbClr val="FF0000"/>
                </a:solidFill>
                <a:cs typeface="Mitra" pitchFamily="2" charset="-78"/>
              </a:rPr>
              <a:t/>
            </a:r>
            <a:br>
              <a:rPr lang="fa-IR" altLang="en-US" sz="3600" b="1" dirty="0" smtClean="0">
                <a:solidFill>
                  <a:srgbClr val="FF0000"/>
                </a:solidFill>
                <a:cs typeface="Mitra" pitchFamily="2" charset="-78"/>
              </a:rPr>
            </a:br>
            <a:r>
              <a:rPr lang="fa-IR" altLang="en-US" sz="3200" b="1" dirty="0" smtClean="0">
                <a:solidFill>
                  <a:srgbClr val="FF0000"/>
                </a:solidFill>
                <a:cs typeface="Mitra" pitchFamily="2" charset="-78"/>
              </a:rPr>
              <a:t> </a:t>
            </a:r>
            <a:r>
              <a:rPr lang="en-US" altLang="en-US" sz="3600" b="1" dirty="0" smtClean="0">
                <a:cs typeface="Mitra" pitchFamily="2" charset="-78"/>
              </a:rPr>
              <a:t>http://</a:t>
            </a:r>
            <a:r>
              <a:rPr lang="en-US" altLang="en-US" sz="3600" b="1" dirty="0" smtClean="0">
                <a:solidFill>
                  <a:srgbClr val="FF0000"/>
                </a:solidFill>
                <a:cs typeface="Mitra" pitchFamily="2" charset="-78"/>
              </a:rPr>
              <a:t>rsf.research.ac.ir</a:t>
            </a:r>
            <a:endParaRPr lang="en-US" altLang="en-US" sz="3600" b="1" dirty="0" smtClean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3762715" y="3823403"/>
            <a:ext cx="1889405" cy="313151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1115616" y="3814092"/>
            <a:ext cx="2028763" cy="313151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7657686" y="3814025"/>
            <a:ext cx="1425766" cy="313151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93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946" y="1844824"/>
            <a:ext cx="8470108" cy="4680520"/>
          </a:xfrm>
        </p:spPr>
      </p:pic>
      <p:sp>
        <p:nvSpPr>
          <p:cNvPr id="32770" name="Title 1"/>
          <p:cNvSpPr>
            <a:spLocks noGrp="1"/>
          </p:cNvSpPr>
          <p:nvPr>
            <p:ph type="title"/>
          </p:nvPr>
        </p:nvSpPr>
        <p:spPr>
          <a:xfrm>
            <a:off x="-107950" y="404814"/>
            <a:ext cx="9251950" cy="1248623"/>
          </a:xfrm>
        </p:spPr>
        <p:txBody>
          <a:bodyPr/>
          <a:lstStyle/>
          <a:p>
            <a:pPr algn="ctr" rtl="1"/>
            <a:r>
              <a:rPr lang="fa-IR" altLang="en-US" sz="3600" b="1" dirty="0" smtClean="0">
                <a:cs typeface="Mitra" pitchFamily="2" charset="-78"/>
              </a:rPr>
              <a:t>سامانه </a:t>
            </a:r>
            <a:r>
              <a:rPr lang="fa-IR" altLang="en-US" sz="3600" b="1" dirty="0" smtClean="0">
                <a:solidFill>
                  <a:srgbClr val="FF0000"/>
                </a:solidFill>
                <a:cs typeface="Mitra" pitchFamily="2" charset="-78"/>
              </a:rPr>
              <a:t>منبع </a:t>
            </a:r>
            <a:r>
              <a:rPr lang="fa-IR" altLang="en-US" sz="3600" b="1" dirty="0" err="1" smtClean="0">
                <a:solidFill>
                  <a:srgbClr val="FF0000"/>
                </a:solidFill>
                <a:cs typeface="Mitra" pitchFamily="2" charset="-78"/>
              </a:rPr>
              <a:t>ياب</a:t>
            </a:r>
            <a:r>
              <a:rPr lang="fa-IR" altLang="en-US" sz="3600" b="1" dirty="0" smtClean="0">
                <a:solidFill>
                  <a:srgbClr val="FF0000"/>
                </a:solidFill>
                <a:cs typeface="Mitra" pitchFamily="2" charset="-78"/>
              </a:rPr>
              <a:t> </a:t>
            </a:r>
            <a:r>
              <a:rPr lang="en-US" altLang="en-US" sz="3600" b="1" dirty="0" smtClean="0">
                <a:solidFill>
                  <a:srgbClr val="FF0000"/>
                </a:solidFill>
                <a:cs typeface="Mitra" pitchFamily="2" charset="-78"/>
              </a:rPr>
              <a:t>(Resource Finder)	</a:t>
            </a:r>
            <a:r>
              <a:rPr lang="en-US" altLang="en-US" sz="3600" b="1" dirty="0" smtClean="0">
                <a:cs typeface="Mitra" pitchFamily="2" charset="-78"/>
              </a:rPr>
              <a:t>http://</a:t>
            </a:r>
            <a:r>
              <a:rPr lang="en-US" altLang="en-US" sz="3600" b="1" dirty="0" smtClean="0">
                <a:solidFill>
                  <a:srgbClr val="FF0000"/>
                </a:solidFill>
                <a:cs typeface="Mitra" pitchFamily="2" charset="-78"/>
              </a:rPr>
              <a:t>rsf.research.ac.ir</a:t>
            </a:r>
            <a:endParaRPr lang="en-US" altLang="en-US" sz="3600" b="1" dirty="0" smtClean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4613041" y="5042405"/>
            <a:ext cx="2000235" cy="258803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4598682" y="5311628"/>
            <a:ext cx="2008845" cy="208402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Rectangle 12"/>
          <p:cNvSpPr/>
          <p:nvPr/>
        </p:nvSpPr>
        <p:spPr bwMode="auto">
          <a:xfrm>
            <a:off x="4591304" y="5539690"/>
            <a:ext cx="2008845" cy="213886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291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  <p:bldP spid="12" grpId="0" animBg="1"/>
      <p:bldP spid="12" grpId="1" animBg="1"/>
      <p:bldP spid="13" grpId="0" animBg="1"/>
      <p:bldP spid="13" grpId="1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613606"/>
            <a:ext cx="7776864" cy="5172532"/>
          </a:xfrm>
        </p:spPr>
      </p:pic>
      <p:sp>
        <p:nvSpPr>
          <p:cNvPr id="32770" name="Title 1"/>
          <p:cNvSpPr>
            <a:spLocks noGrp="1"/>
          </p:cNvSpPr>
          <p:nvPr>
            <p:ph type="title"/>
          </p:nvPr>
        </p:nvSpPr>
        <p:spPr>
          <a:xfrm>
            <a:off x="-107950" y="342183"/>
            <a:ext cx="9251950" cy="1371600"/>
          </a:xfrm>
        </p:spPr>
        <p:txBody>
          <a:bodyPr/>
          <a:lstStyle/>
          <a:p>
            <a:pPr algn="ctr" rtl="1"/>
            <a:r>
              <a:rPr lang="fa-IR" altLang="en-US" sz="3600" b="1" dirty="0">
                <a:cs typeface="Mitra" pitchFamily="2" charset="-78"/>
              </a:rPr>
              <a:t>سامانه </a:t>
            </a:r>
            <a:r>
              <a:rPr lang="fa-IR" altLang="en-US" sz="3600" b="1" dirty="0">
                <a:solidFill>
                  <a:srgbClr val="FF0000"/>
                </a:solidFill>
                <a:cs typeface="Mitra" pitchFamily="2" charset="-78"/>
              </a:rPr>
              <a:t>منبع </a:t>
            </a:r>
            <a:r>
              <a:rPr lang="fa-IR" altLang="en-US" sz="3600" b="1" dirty="0" err="1">
                <a:solidFill>
                  <a:srgbClr val="FF0000"/>
                </a:solidFill>
                <a:cs typeface="Mitra" pitchFamily="2" charset="-78"/>
              </a:rPr>
              <a:t>ياب</a:t>
            </a:r>
            <a:r>
              <a:rPr lang="fa-IR" altLang="en-US" sz="3600" b="1" dirty="0">
                <a:solidFill>
                  <a:srgbClr val="FF0000"/>
                </a:solidFill>
                <a:cs typeface="Mitra" pitchFamily="2" charset="-78"/>
              </a:rPr>
              <a:t> </a:t>
            </a:r>
            <a:r>
              <a:rPr lang="en-US" altLang="en-US" sz="3600" b="1" dirty="0">
                <a:solidFill>
                  <a:srgbClr val="FF0000"/>
                </a:solidFill>
                <a:cs typeface="Mitra" pitchFamily="2" charset="-78"/>
              </a:rPr>
              <a:t>(Resource Finder</a:t>
            </a:r>
            <a:r>
              <a:rPr lang="en-US" altLang="en-US" sz="3600" b="1" dirty="0" smtClean="0">
                <a:solidFill>
                  <a:srgbClr val="FF0000"/>
                </a:solidFill>
                <a:cs typeface="Mitra" pitchFamily="2" charset="-78"/>
              </a:rPr>
              <a:t>)	</a:t>
            </a:r>
            <a:r>
              <a:rPr lang="fa-IR" altLang="en-US" sz="3600" b="1" dirty="0">
                <a:solidFill>
                  <a:srgbClr val="FF0000"/>
                </a:solidFill>
                <a:cs typeface="Mitra" pitchFamily="2" charset="-78"/>
              </a:rPr>
              <a:t/>
            </a:r>
            <a:br>
              <a:rPr lang="fa-IR" altLang="en-US" sz="3600" b="1" dirty="0">
                <a:solidFill>
                  <a:srgbClr val="FF0000"/>
                </a:solidFill>
                <a:cs typeface="Mitra" pitchFamily="2" charset="-78"/>
              </a:rPr>
            </a:br>
            <a:r>
              <a:rPr lang="fa-IR" altLang="en-US" sz="3200" b="1" dirty="0">
                <a:solidFill>
                  <a:srgbClr val="FF0000"/>
                </a:solidFill>
                <a:cs typeface="Mitra" pitchFamily="2" charset="-78"/>
              </a:rPr>
              <a:t> </a:t>
            </a:r>
            <a:r>
              <a:rPr lang="en-US" altLang="en-US" sz="3600" b="1" dirty="0">
                <a:cs typeface="Mitra" pitchFamily="2" charset="-78"/>
              </a:rPr>
              <a:t>http://</a:t>
            </a:r>
            <a:r>
              <a:rPr lang="en-US" altLang="en-US" sz="3600" b="1" dirty="0">
                <a:solidFill>
                  <a:srgbClr val="FF0000"/>
                </a:solidFill>
                <a:cs typeface="Mitra" pitchFamily="2" charset="-78"/>
              </a:rPr>
              <a:t>rsf.research.ac.ir</a:t>
            </a:r>
            <a:endParaRPr lang="en-US" altLang="en-US" sz="3600" b="1" dirty="0" smtClean="0">
              <a:solidFill>
                <a:srgbClr val="FF0000"/>
              </a:solidFill>
            </a:endParaRPr>
          </a:p>
        </p:txBody>
      </p:sp>
      <p:sp>
        <p:nvSpPr>
          <p:cNvPr id="8" name="Rectangle 7"/>
          <p:cNvSpPr/>
          <p:nvPr/>
        </p:nvSpPr>
        <p:spPr bwMode="auto">
          <a:xfrm>
            <a:off x="827584" y="2121110"/>
            <a:ext cx="341317" cy="258803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Rectangle 8"/>
          <p:cNvSpPr/>
          <p:nvPr/>
        </p:nvSpPr>
        <p:spPr bwMode="auto">
          <a:xfrm>
            <a:off x="971600" y="4326562"/>
            <a:ext cx="1552810" cy="426161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Rectangle 9"/>
          <p:cNvSpPr/>
          <p:nvPr/>
        </p:nvSpPr>
        <p:spPr bwMode="auto">
          <a:xfrm>
            <a:off x="4292455" y="4321844"/>
            <a:ext cx="549695" cy="416804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4855046" y="4321844"/>
            <a:ext cx="2049927" cy="416804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2" name="Rectangle 11"/>
          <p:cNvSpPr/>
          <p:nvPr/>
        </p:nvSpPr>
        <p:spPr bwMode="auto">
          <a:xfrm>
            <a:off x="6971581" y="4321844"/>
            <a:ext cx="1071201" cy="416804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Rectangle 13"/>
          <p:cNvSpPr/>
          <p:nvPr/>
        </p:nvSpPr>
        <p:spPr bwMode="auto">
          <a:xfrm>
            <a:off x="3763229" y="1700808"/>
            <a:ext cx="804806" cy="258803"/>
          </a:xfrm>
          <a:prstGeom prst="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3731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000"/>
                            </p:stCondLst>
                            <p:childTnLst>
                              <p:par>
                                <p:cTn id="21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10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5500"/>
                            </p:stCondLst>
                            <p:childTnLst>
                              <p:par>
                                <p:cTn id="33" presetID="21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10" grpId="0" animBg="1"/>
      <p:bldP spid="10" grpId="1" animBg="1"/>
      <p:bldP spid="11" grpId="0" animBg="1"/>
      <p:bldP spid="11" grpId="1" animBg="1"/>
      <p:bldP spid="12" grpId="0" animBg="1"/>
      <p:bldP spid="1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>
          <a:xfrm>
            <a:off x="-107950" y="404813"/>
            <a:ext cx="9251950" cy="1173466"/>
          </a:xfrm>
        </p:spPr>
        <p:txBody>
          <a:bodyPr/>
          <a:lstStyle/>
          <a:p>
            <a:pPr algn="ctr" rtl="1"/>
            <a:r>
              <a:rPr lang="fa-IR" altLang="en-US" sz="3600" b="1" dirty="0">
                <a:cs typeface="Mitra" pitchFamily="2" charset="-78"/>
              </a:rPr>
              <a:t>سامانه </a:t>
            </a:r>
            <a:r>
              <a:rPr lang="fa-IR" altLang="en-US" sz="3600" b="1" dirty="0">
                <a:solidFill>
                  <a:srgbClr val="FF0000"/>
                </a:solidFill>
                <a:cs typeface="Mitra" pitchFamily="2" charset="-78"/>
              </a:rPr>
              <a:t>منبع </a:t>
            </a:r>
            <a:r>
              <a:rPr lang="fa-IR" altLang="en-US" sz="3600" b="1" dirty="0" err="1">
                <a:solidFill>
                  <a:srgbClr val="FF0000"/>
                </a:solidFill>
                <a:cs typeface="Mitra" pitchFamily="2" charset="-78"/>
              </a:rPr>
              <a:t>ياب</a:t>
            </a:r>
            <a:r>
              <a:rPr lang="fa-IR" altLang="en-US" sz="3600" b="1" dirty="0">
                <a:solidFill>
                  <a:srgbClr val="FF0000"/>
                </a:solidFill>
                <a:cs typeface="Mitra" pitchFamily="2" charset="-78"/>
              </a:rPr>
              <a:t> </a:t>
            </a:r>
            <a:r>
              <a:rPr lang="en-US" altLang="en-US" sz="3600" b="1" dirty="0">
                <a:solidFill>
                  <a:srgbClr val="FF0000"/>
                </a:solidFill>
                <a:cs typeface="Mitra" pitchFamily="2" charset="-78"/>
              </a:rPr>
              <a:t>(Resource Finder</a:t>
            </a:r>
            <a:r>
              <a:rPr lang="en-US" altLang="en-US" sz="3600" b="1" dirty="0" smtClean="0">
                <a:solidFill>
                  <a:srgbClr val="FF0000"/>
                </a:solidFill>
                <a:cs typeface="Mitra" pitchFamily="2" charset="-78"/>
              </a:rPr>
              <a:t>)	</a:t>
            </a:r>
            <a:r>
              <a:rPr lang="fa-IR" altLang="en-US" sz="3600" b="1" dirty="0">
                <a:solidFill>
                  <a:srgbClr val="FF0000"/>
                </a:solidFill>
                <a:cs typeface="Mitra" pitchFamily="2" charset="-78"/>
              </a:rPr>
              <a:t/>
            </a:r>
            <a:br>
              <a:rPr lang="fa-IR" altLang="en-US" sz="3600" b="1" dirty="0">
                <a:solidFill>
                  <a:srgbClr val="FF0000"/>
                </a:solidFill>
                <a:cs typeface="Mitra" pitchFamily="2" charset="-78"/>
              </a:rPr>
            </a:br>
            <a:r>
              <a:rPr lang="fa-IR" altLang="en-US" sz="2800" b="1" dirty="0">
                <a:solidFill>
                  <a:srgbClr val="FF0000"/>
                </a:solidFill>
                <a:cs typeface="Mitra" pitchFamily="2" charset="-78"/>
              </a:rPr>
              <a:t> </a:t>
            </a:r>
            <a:r>
              <a:rPr lang="en-US" altLang="en-US" sz="3200" b="1" dirty="0">
                <a:cs typeface="Mitra" pitchFamily="2" charset="-78"/>
              </a:rPr>
              <a:t>http://</a:t>
            </a:r>
            <a:r>
              <a:rPr lang="en-US" altLang="en-US" sz="3200" b="1" dirty="0">
                <a:solidFill>
                  <a:srgbClr val="FF0000"/>
                </a:solidFill>
                <a:cs typeface="Mitra" pitchFamily="2" charset="-78"/>
              </a:rPr>
              <a:t>rsf.research.ac.ir</a:t>
            </a:r>
            <a:endParaRPr lang="en-US" altLang="en-US" sz="3600" b="1" dirty="0" smtClean="0">
              <a:solidFill>
                <a:srgbClr val="FF0000"/>
              </a:solidFill>
            </a:endParaRPr>
          </a:p>
        </p:txBody>
      </p:sp>
      <p:pic>
        <p:nvPicPr>
          <p:cNvPr id="3" name="Content Placeholder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3704" y="1576028"/>
            <a:ext cx="7646728" cy="5172532"/>
          </a:xfrm>
        </p:spPr>
      </p:pic>
      <p:sp>
        <p:nvSpPr>
          <p:cNvPr id="7" name="Rectangle 6"/>
          <p:cNvSpPr/>
          <p:nvPr/>
        </p:nvSpPr>
        <p:spPr bwMode="auto">
          <a:xfrm>
            <a:off x="2241966" y="2007080"/>
            <a:ext cx="4850314" cy="4268460"/>
          </a:xfrm>
          <a:prstGeom prst="rect">
            <a:avLst/>
          </a:prstGeom>
          <a:noFill/>
          <a:ln w="63500" cap="rnd" cmpd="tri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4290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932" y="1638658"/>
            <a:ext cx="8078138" cy="5172532"/>
          </a:xfrm>
        </p:spPr>
      </p:pic>
      <p:sp>
        <p:nvSpPr>
          <p:cNvPr id="32770" name="Title 1"/>
          <p:cNvSpPr>
            <a:spLocks noGrp="1"/>
          </p:cNvSpPr>
          <p:nvPr>
            <p:ph type="title"/>
          </p:nvPr>
        </p:nvSpPr>
        <p:spPr>
          <a:xfrm>
            <a:off x="-107950" y="404813"/>
            <a:ext cx="9251950" cy="1173466"/>
          </a:xfrm>
        </p:spPr>
        <p:txBody>
          <a:bodyPr/>
          <a:lstStyle/>
          <a:p>
            <a:pPr algn="ctr" rtl="1"/>
            <a:r>
              <a:rPr lang="fa-IR" altLang="en-US" sz="3600" b="1" dirty="0" smtClean="0">
                <a:solidFill>
                  <a:srgbClr val="FF0000"/>
                </a:solidFill>
                <a:cs typeface="Mitra" pitchFamily="2" charset="-78"/>
              </a:rPr>
              <a:t>کتابخانه </a:t>
            </a:r>
            <a:r>
              <a:rPr lang="fa-IR" altLang="en-US" sz="3600" b="1" dirty="0">
                <a:solidFill>
                  <a:srgbClr val="FF0000"/>
                </a:solidFill>
                <a:cs typeface="Mitra" pitchFamily="2" charset="-78"/>
              </a:rPr>
              <a:t>ملی </a:t>
            </a:r>
            <a:r>
              <a:rPr lang="fa-IR" altLang="en-US" sz="3600" b="1" dirty="0" err="1">
                <a:solidFill>
                  <a:srgbClr val="FF0000"/>
                </a:solidFill>
                <a:cs typeface="Mitra" pitchFamily="2" charset="-78"/>
              </a:rPr>
              <a:t>ديجيتال</a:t>
            </a:r>
            <a:r>
              <a:rPr lang="fa-IR" altLang="en-US" sz="3600" b="1" dirty="0">
                <a:solidFill>
                  <a:srgbClr val="FF0000"/>
                </a:solidFill>
                <a:cs typeface="Mitra" pitchFamily="2" charset="-78"/>
              </a:rPr>
              <a:t> </a:t>
            </a:r>
            <a:r>
              <a:rPr lang="fa-IR" altLang="en-US" sz="3600" b="1" dirty="0" smtClean="0">
                <a:solidFill>
                  <a:srgbClr val="FF0000"/>
                </a:solidFill>
                <a:cs typeface="Mitra" pitchFamily="2" charset="-78"/>
              </a:rPr>
              <a:t>علوم پزشکی </a:t>
            </a:r>
            <a:r>
              <a:rPr lang="fa-IR" altLang="en-US" sz="3600" b="1" dirty="0" smtClean="0">
                <a:cs typeface="Mitra" pitchFamily="2" charset="-78"/>
              </a:rPr>
              <a:t>کشور</a:t>
            </a:r>
            <a:r>
              <a:rPr lang="en-US" altLang="en-US" sz="3600" b="1" dirty="0" smtClean="0">
                <a:cs typeface="Mitra" pitchFamily="2" charset="-78"/>
              </a:rPr>
              <a:t>		</a:t>
            </a:r>
            <a:r>
              <a:rPr lang="fa-IR" altLang="en-US" sz="3600" b="1" dirty="0">
                <a:cs typeface="Mitra" pitchFamily="2" charset="-78"/>
              </a:rPr>
              <a:t/>
            </a:r>
            <a:br>
              <a:rPr lang="fa-IR" altLang="en-US" sz="3600" b="1" dirty="0">
                <a:cs typeface="Mitra" pitchFamily="2" charset="-78"/>
              </a:rPr>
            </a:br>
            <a:r>
              <a:rPr lang="fa-IR" altLang="en-US" sz="2800" b="1" dirty="0" smtClean="0">
                <a:solidFill>
                  <a:srgbClr val="FF0000"/>
                </a:solidFill>
                <a:cs typeface="Mitra" pitchFamily="2" charset="-78"/>
              </a:rPr>
              <a:t> </a:t>
            </a:r>
            <a:r>
              <a:rPr lang="en-US" altLang="en-US" sz="3200" b="1" dirty="0" smtClean="0">
                <a:cs typeface="Mitra" pitchFamily="2" charset="-78"/>
              </a:rPr>
              <a:t>http://</a:t>
            </a:r>
            <a:r>
              <a:rPr lang="en-US" altLang="en-US" sz="3200" b="1" dirty="0" smtClean="0">
                <a:solidFill>
                  <a:srgbClr val="FF0000"/>
                </a:solidFill>
                <a:cs typeface="Mitra" pitchFamily="2" charset="-78"/>
              </a:rPr>
              <a:t>inlm.ir</a:t>
            </a:r>
            <a:endParaRPr lang="en-US" altLang="en-US" sz="36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020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>
          <a:xfrm>
            <a:off x="-107950" y="404813"/>
            <a:ext cx="9251950" cy="1173466"/>
          </a:xfrm>
        </p:spPr>
        <p:txBody>
          <a:bodyPr/>
          <a:lstStyle/>
          <a:p>
            <a:pPr algn="ctr" rtl="1"/>
            <a:r>
              <a:rPr lang="fa-IR" altLang="en-US" sz="3600" b="1" dirty="0" smtClean="0">
                <a:cs typeface="Mitra" pitchFamily="2" charset="-78"/>
              </a:rPr>
              <a:t>بانک اطلاعات </a:t>
            </a:r>
            <a:r>
              <a:rPr lang="fa-IR" altLang="en-US" sz="3600" b="1" dirty="0" smtClean="0">
                <a:solidFill>
                  <a:srgbClr val="FF0000"/>
                </a:solidFill>
                <a:cs typeface="Mitra" pitchFamily="2" charset="-78"/>
              </a:rPr>
              <a:t>مقالات علوم پزشکی </a:t>
            </a:r>
            <a:r>
              <a:rPr lang="fa-IR" altLang="en-US" sz="3600" b="1" dirty="0" err="1" smtClean="0">
                <a:solidFill>
                  <a:srgbClr val="FF0000"/>
                </a:solidFill>
                <a:cs typeface="Mitra" pitchFamily="2" charset="-78"/>
              </a:rPr>
              <a:t>ايران</a:t>
            </a:r>
            <a:r>
              <a:rPr lang="fa-IR" altLang="en-US" sz="3600" b="1" dirty="0" smtClean="0">
                <a:solidFill>
                  <a:srgbClr val="FF0000"/>
                </a:solidFill>
                <a:cs typeface="Mitra" pitchFamily="2" charset="-78"/>
              </a:rPr>
              <a:t> </a:t>
            </a:r>
            <a:r>
              <a:rPr lang="en-US" altLang="en-US" sz="3600" b="1" dirty="0" smtClean="0">
                <a:solidFill>
                  <a:srgbClr val="FF0000"/>
                </a:solidFill>
                <a:cs typeface="Mitra" pitchFamily="2" charset="-78"/>
              </a:rPr>
              <a:t>   </a:t>
            </a:r>
            <a:r>
              <a:rPr lang="fa-IR" altLang="en-US" sz="3600" b="1" dirty="0" smtClean="0">
                <a:cs typeface="Mitra" pitchFamily="2" charset="-78"/>
              </a:rPr>
              <a:t/>
            </a:r>
            <a:br>
              <a:rPr lang="fa-IR" altLang="en-US" sz="3600" b="1" dirty="0" smtClean="0">
                <a:cs typeface="Mitra" pitchFamily="2" charset="-78"/>
              </a:rPr>
            </a:br>
            <a:r>
              <a:rPr lang="en-US" altLang="en-US" sz="3200" b="1" dirty="0" smtClean="0">
                <a:cs typeface="Mitra" pitchFamily="2" charset="-78"/>
              </a:rPr>
              <a:t>http://</a:t>
            </a:r>
            <a:r>
              <a:rPr lang="en-US" altLang="en-US" sz="3200" b="1" dirty="0" smtClean="0">
                <a:solidFill>
                  <a:srgbClr val="FF0000"/>
                </a:solidFill>
                <a:cs typeface="Mitra" pitchFamily="2" charset="-78"/>
              </a:rPr>
              <a:t>idml.research.ac.ir</a:t>
            </a:r>
            <a:endParaRPr lang="en-US" altLang="en-US" sz="3600" b="1" dirty="0" smtClean="0">
              <a:solidFill>
                <a:srgbClr val="FF0000"/>
              </a:solidFill>
            </a:endParaRPr>
          </a:p>
        </p:txBody>
      </p:sp>
      <p:sp>
        <p:nvSpPr>
          <p:cNvPr id="7" name="Rectangle 6"/>
          <p:cNvSpPr/>
          <p:nvPr/>
        </p:nvSpPr>
        <p:spPr bwMode="auto">
          <a:xfrm>
            <a:off x="2455067" y="2007080"/>
            <a:ext cx="4262016" cy="4268460"/>
          </a:xfrm>
          <a:prstGeom prst="rect">
            <a:avLst/>
          </a:prstGeom>
          <a:noFill/>
          <a:ln w="63500" cap="rnd" cmpd="tri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5636" y="1648305"/>
            <a:ext cx="7806804" cy="4702302"/>
          </a:xfrm>
        </p:spPr>
      </p:pic>
    </p:spTree>
    <p:extLst>
      <p:ext uri="{BB962C8B-B14F-4D97-AF65-F5344CB8AC3E}">
        <p14:creationId xmlns:p14="http://schemas.microsoft.com/office/powerpoint/2010/main" val="4127485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0103" y="1823042"/>
            <a:ext cx="8563795" cy="4702302"/>
          </a:xfrm>
        </p:spPr>
      </p:pic>
      <p:sp>
        <p:nvSpPr>
          <p:cNvPr id="32770" name="Title 1"/>
          <p:cNvSpPr>
            <a:spLocks noGrp="1"/>
          </p:cNvSpPr>
          <p:nvPr>
            <p:ph type="title"/>
          </p:nvPr>
        </p:nvSpPr>
        <p:spPr>
          <a:xfrm>
            <a:off x="-107950" y="404813"/>
            <a:ext cx="9251950" cy="1173466"/>
          </a:xfrm>
        </p:spPr>
        <p:txBody>
          <a:bodyPr/>
          <a:lstStyle/>
          <a:p>
            <a:pPr algn="ctr" rtl="1"/>
            <a:r>
              <a:rPr lang="fa-IR" altLang="en-US" sz="3600" b="1" dirty="0" smtClean="0">
                <a:cs typeface="Mitra" pitchFamily="2" charset="-78"/>
              </a:rPr>
              <a:t>سامانه </a:t>
            </a:r>
            <a:r>
              <a:rPr lang="fa-IR" altLang="en-US" sz="3600" b="1" dirty="0" err="1" smtClean="0">
                <a:solidFill>
                  <a:srgbClr val="FF0000"/>
                </a:solidFill>
                <a:cs typeface="Mitra" pitchFamily="2" charset="-78"/>
              </a:rPr>
              <a:t>علم‌سنجی</a:t>
            </a:r>
            <a:r>
              <a:rPr lang="fa-IR" altLang="en-US" sz="3600" b="1" dirty="0" smtClean="0">
                <a:solidFill>
                  <a:srgbClr val="FF0000"/>
                </a:solidFill>
                <a:cs typeface="Mitra" pitchFamily="2" charset="-78"/>
              </a:rPr>
              <a:t> </a:t>
            </a:r>
            <a:r>
              <a:rPr lang="fa-IR" altLang="en-US" sz="3600" b="1" dirty="0" err="1" smtClean="0">
                <a:solidFill>
                  <a:srgbClr val="FF0000"/>
                </a:solidFill>
                <a:cs typeface="Mitra" pitchFamily="2" charset="-78"/>
              </a:rPr>
              <a:t>دانشگاه‌های</a:t>
            </a:r>
            <a:r>
              <a:rPr lang="fa-IR" altLang="en-US" sz="3600" b="1" dirty="0" smtClean="0">
                <a:solidFill>
                  <a:srgbClr val="FF0000"/>
                </a:solidFill>
                <a:cs typeface="Mitra" pitchFamily="2" charset="-78"/>
              </a:rPr>
              <a:t> </a:t>
            </a:r>
            <a:r>
              <a:rPr lang="fa-IR" altLang="en-US" sz="3600" b="1" dirty="0" smtClean="0">
                <a:cs typeface="Mitra" pitchFamily="2" charset="-78"/>
              </a:rPr>
              <a:t>علوم پزشکی کشور</a:t>
            </a:r>
            <a:r>
              <a:rPr lang="fa-IR" altLang="en-US" sz="3600" b="1" dirty="0" smtClean="0">
                <a:solidFill>
                  <a:srgbClr val="FF0000"/>
                </a:solidFill>
                <a:cs typeface="Mitra" pitchFamily="2" charset="-78"/>
              </a:rPr>
              <a:t> </a:t>
            </a:r>
            <a:r>
              <a:rPr lang="fa-IR" altLang="en-US" sz="3600" b="1" dirty="0" smtClean="0">
                <a:cs typeface="Mitra" pitchFamily="2" charset="-78"/>
              </a:rPr>
              <a:t/>
            </a:r>
            <a:br>
              <a:rPr lang="fa-IR" altLang="en-US" sz="3600" b="1" dirty="0" smtClean="0">
                <a:cs typeface="Mitra" pitchFamily="2" charset="-78"/>
              </a:rPr>
            </a:br>
            <a:r>
              <a:rPr lang="en-US" altLang="en-US" sz="3200" b="1" dirty="0" smtClean="0">
                <a:cs typeface="Mitra" pitchFamily="2" charset="-78"/>
              </a:rPr>
              <a:t>http://</a:t>
            </a:r>
            <a:r>
              <a:rPr lang="en-US" altLang="en-US" sz="3200" b="1" dirty="0" smtClean="0">
                <a:solidFill>
                  <a:srgbClr val="FF0000"/>
                </a:solidFill>
                <a:cs typeface="Mitra" pitchFamily="2" charset="-78"/>
              </a:rPr>
              <a:t>usid.research.ac.ir</a:t>
            </a:r>
            <a:endParaRPr lang="en-US" altLang="en-US" sz="3600" b="1" dirty="0" smtClean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1648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le 1"/>
          <p:cNvSpPr>
            <a:spLocks noGrp="1"/>
          </p:cNvSpPr>
          <p:nvPr>
            <p:ph type="title"/>
          </p:nvPr>
        </p:nvSpPr>
        <p:spPr>
          <a:xfrm>
            <a:off x="611560" y="617755"/>
            <a:ext cx="8532440" cy="1173466"/>
          </a:xfrm>
        </p:spPr>
        <p:txBody>
          <a:bodyPr/>
          <a:lstStyle/>
          <a:p>
            <a:pPr algn="ctr" rtl="1"/>
            <a:r>
              <a:rPr lang="fa-IR" altLang="en-US" sz="3600" b="1" dirty="0" smtClean="0">
                <a:cs typeface="Mitra" pitchFamily="2" charset="-78"/>
              </a:rPr>
              <a:t>سامانه </a:t>
            </a:r>
            <a:r>
              <a:rPr lang="fa-IR" altLang="en-US" sz="3600" b="1" dirty="0" smtClean="0">
                <a:solidFill>
                  <a:srgbClr val="FF0000"/>
                </a:solidFill>
                <a:cs typeface="Mitra" pitchFamily="2" charset="-78"/>
              </a:rPr>
              <a:t>مشابهت </a:t>
            </a:r>
            <a:r>
              <a:rPr lang="fa-IR" altLang="en-US" sz="3600" b="1" dirty="0" err="1" smtClean="0">
                <a:solidFill>
                  <a:srgbClr val="FF0000"/>
                </a:solidFill>
                <a:cs typeface="Mitra" pitchFamily="2" charset="-78"/>
              </a:rPr>
              <a:t>ياب</a:t>
            </a:r>
            <a:r>
              <a:rPr lang="en-US" altLang="en-US" sz="3600" b="1" dirty="0" smtClean="0">
                <a:solidFill>
                  <a:srgbClr val="FF0000"/>
                </a:solidFill>
                <a:cs typeface="Mitra" pitchFamily="2" charset="-78"/>
              </a:rPr>
              <a:t/>
            </a:r>
            <a:br>
              <a:rPr lang="en-US" altLang="en-US" sz="3600" b="1" dirty="0" smtClean="0">
                <a:solidFill>
                  <a:srgbClr val="FF0000"/>
                </a:solidFill>
                <a:cs typeface="Mitra" pitchFamily="2" charset="-78"/>
              </a:rPr>
            </a:br>
            <a:r>
              <a:rPr lang="fa-IR" altLang="en-US" sz="3600" b="1" dirty="0" smtClean="0">
                <a:solidFill>
                  <a:srgbClr val="FF0000"/>
                </a:solidFill>
                <a:cs typeface="Mitra" pitchFamily="2" charset="-78"/>
              </a:rPr>
              <a:t> </a:t>
            </a:r>
            <a:r>
              <a:rPr lang="en-US" altLang="en-US" sz="3600" b="1" dirty="0">
                <a:solidFill>
                  <a:srgbClr val="FF0000"/>
                </a:solidFill>
                <a:cs typeface="Mitra" pitchFamily="2" charset="-78"/>
              </a:rPr>
              <a:t>(Plagiarism Checker </a:t>
            </a:r>
            <a:r>
              <a:rPr lang="en-US" altLang="en-US" sz="3600" b="1" dirty="0" smtClean="0">
                <a:solidFill>
                  <a:srgbClr val="FF0000"/>
                </a:solidFill>
                <a:cs typeface="Mitra" pitchFamily="2" charset="-78"/>
              </a:rPr>
              <a:t>Software)</a:t>
            </a:r>
            <a:r>
              <a:rPr lang="fa-IR" altLang="en-US" sz="3600" b="1" dirty="0" smtClean="0">
                <a:cs typeface="Mitra" pitchFamily="2" charset="-78"/>
              </a:rPr>
              <a:t/>
            </a:r>
            <a:br>
              <a:rPr lang="fa-IR" altLang="en-US" sz="3600" b="1" dirty="0" smtClean="0">
                <a:cs typeface="Mitra" pitchFamily="2" charset="-78"/>
              </a:rPr>
            </a:br>
            <a:r>
              <a:rPr lang="en-US" altLang="en-US" sz="3200" b="1" dirty="0" smtClean="0">
                <a:cs typeface="Mitra" pitchFamily="2" charset="-78"/>
              </a:rPr>
              <a:t>http://</a:t>
            </a:r>
            <a:r>
              <a:rPr lang="en-US" altLang="en-US" sz="3200" b="1" dirty="0" smtClean="0">
                <a:solidFill>
                  <a:srgbClr val="FF0000"/>
                </a:solidFill>
                <a:cs typeface="Mitra" pitchFamily="2" charset="-78"/>
              </a:rPr>
              <a:t>ppc.research.ac.ir</a:t>
            </a:r>
            <a:endParaRPr lang="en-US" altLang="en-US" sz="3600" b="1" dirty="0" smtClean="0">
              <a:solidFill>
                <a:srgbClr val="FF0000"/>
              </a:solidFill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3926" y="2087514"/>
            <a:ext cx="6676148" cy="4274820"/>
          </a:xfrm>
        </p:spPr>
      </p:pic>
    </p:spTree>
    <p:extLst>
      <p:ext uri="{BB962C8B-B14F-4D97-AF65-F5344CB8AC3E}">
        <p14:creationId xmlns:p14="http://schemas.microsoft.com/office/powerpoint/2010/main" val="1340714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3013277" y="2235844"/>
            <a:ext cx="2926875" cy="2814422"/>
            <a:chOff x="4108557" y="1788995"/>
            <a:chExt cx="3081339" cy="3064832"/>
          </a:xfrm>
        </p:grpSpPr>
        <p:sp>
          <p:nvSpPr>
            <p:cNvPr id="5" name="Oval 4"/>
            <p:cNvSpPr/>
            <p:nvPr/>
          </p:nvSpPr>
          <p:spPr>
            <a:xfrm>
              <a:off x="4108557" y="1788995"/>
              <a:ext cx="3081339" cy="3064832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6" name="Oval 4"/>
            <p:cNvSpPr/>
            <p:nvPr/>
          </p:nvSpPr>
          <p:spPr>
            <a:xfrm>
              <a:off x="4303681" y="1916669"/>
              <a:ext cx="2475595" cy="287976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121920" tIns="108000" rIns="121920" bIns="121920" numCol="1" spcCol="1270" anchor="ctr" anchorCtr="0">
              <a:noAutofit/>
            </a:bodyPr>
            <a:lstStyle/>
            <a:p>
              <a:pPr lvl="0" algn="ctr" defTabSz="14224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sz="3200" b="1" kern="1200" dirty="0" smtClean="0">
                  <a:solidFill>
                    <a:schemeClr val="tx2"/>
                  </a:solidFill>
                  <a:cs typeface="B Mitra" panose="00000400000000000000" pitchFamily="2" charset="-78"/>
                </a:rPr>
                <a:t>نظام </a:t>
              </a:r>
              <a:r>
                <a:rPr lang="fa-IR" sz="3200" b="1" kern="1200" dirty="0" err="1" smtClean="0">
                  <a:solidFill>
                    <a:schemeClr val="tx2"/>
                  </a:solidFill>
                  <a:cs typeface="B Mitra" panose="00000400000000000000" pitchFamily="2" charset="-78"/>
                </a:rPr>
                <a:t>نوين</a:t>
              </a:r>
              <a:r>
                <a:rPr lang="fa-IR" sz="3200" b="1" kern="1200" dirty="0" smtClean="0">
                  <a:solidFill>
                    <a:schemeClr val="tx2"/>
                  </a:solidFill>
                  <a:cs typeface="B Mitra" panose="00000400000000000000" pitchFamily="2" charset="-78"/>
                </a:rPr>
                <a:t> اطلاعات </a:t>
              </a:r>
              <a:r>
                <a:rPr lang="fa-IR" sz="3200" b="1" kern="1200" dirty="0" err="1" smtClean="0">
                  <a:solidFill>
                    <a:schemeClr val="tx2"/>
                  </a:solidFill>
                  <a:cs typeface="B Mitra" panose="00000400000000000000" pitchFamily="2" charset="-78"/>
                </a:rPr>
                <a:t>پژوهش‌های</a:t>
              </a:r>
              <a:r>
                <a:rPr lang="fa-IR" sz="3200" b="1" kern="1200" dirty="0" smtClean="0">
                  <a:solidFill>
                    <a:schemeClr val="tx2"/>
                  </a:solidFill>
                  <a:cs typeface="B Mitra" panose="00000400000000000000" pitchFamily="2" charset="-78"/>
                </a:rPr>
                <a:t> پزشکی </a:t>
              </a:r>
              <a:r>
                <a:rPr lang="fa-IR" sz="3200" b="1" kern="1200" dirty="0" err="1" smtClean="0">
                  <a:solidFill>
                    <a:schemeClr val="tx2"/>
                  </a:solidFill>
                  <a:cs typeface="B Mitra" panose="00000400000000000000" pitchFamily="2" charset="-78"/>
                </a:rPr>
                <a:t>ايران</a:t>
              </a:r>
              <a:r>
                <a:rPr lang="fa-IR" sz="3200" b="1" kern="1200" dirty="0" smtClean="0">
                  <a:solidFill>
                    <a:schemeClr val="tx2"/>
                  </a:solidFill>
                  <a:cs typeface="B Mitra" panose="00000400000000000000" pitchFamily="2" charset="-78"/>
                </a:rPr>
                <a:t> </a:t>
              </a:r>
              <a:r>
                <a:rPr lang="fa-IR" sz="3200" b="1" kern="1200" dirty="0" smtClean="0">
                  <a:solidFill>
                    <a:schemeClr val="bg1"/>
                  </a:solidFill>
                  <a:cs typeface="B Mitra" panose="00000400000000000000" pitchFamily="2" charset="-78"/>
                </a:rPr>
                <a:t>(نوپا)</a:t>
              </a:r>
              <a:endParaRPr lang="en-US" sz="3200" b="1" kern="1200" dirty="0">
                <a:solidFill>
                  <a:schemeClr val="bg1"/>
                </a:solidFill>
                <a:cs typeface="B Mitra" panose="00000400000000000000" pitchFamily="2" charset="-78"/>
              </a:endParaRPr>
            </a:p>
          </p:txBody>
        </p:sp>
      </p:grpSp>
      <p:sp>
        <p:nvSpPr>
          <p:cNvPr id="7" name="Oval 6"/>
          <p:cNvSpPr/>
          <p:nvPr/>
        </p:nvSpPr>
        <p:spPr bwMode="auto">
          <a:xfrm>
            <a:off x="5841220" y="1171749"/>
            <a:ext cx="1117948" cy="1427967"/>
          </a:xfrm>
          <a:prstGeom prst="ellipse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121920" tIns="108000" rIns="121920" bIns="121920" numCol="1" spcCol="1270" anchor="ctr" anchorCtr="0">
            <a:noAutofit/>
          </a:bodyPr>
          <a:lstStyle/>
          <a:p>
            <a:pPr algn="ctr" defTabSz="1422400" rtl="1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US" sz="3200" b="1">
              <a:solidFill>
                <a:schemeClr val="tx2"/>
              </a:solidFill>
              <a:cs typeface="B Mitra" panose="00000400000000000000" pitchFamily="2" charset="-78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5698204" y="1272197"/>
            <a:ext cx="1480874" cy="1396338"/>
            <a:chOff x="7061854" y="932056"/>
            <a:chExt cx="1396180" cy="1396338"/>
          </a:xfrm>
        </p:grpSpPr>
        <p:sp>
          <p:nvSpPr>
            <p:cNvPr id="12" name="Oval 11"/>
            <p:cNvSpPr/>
            <p:nvPr/>
          </p:nvSpPr>
          <p:spPr>
            <a:xfrm>
              <a:off x="7061854" y="932056"/>
              <a:ext cx="1396180" cy="1396338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Oval 4"/>
            <p:cNvSpPr/>
            <p:nvPr/>
          </p:nvSpPr>
          <p:spPr>
            <a:xfrm>
              <a:off x="7266320" y="1136545"/>
              <a:ext cx="987248" cy="9873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altLang="en-US" sz="1600" b="1" kern="1200" dirty="0" smtClean="0">
                  <a:solidFill>
                    <a:schemeClr val="bg1"/>
                  </a:solidFill>
                  <a:cs typeface="B Mitra" panose="00000400000000000000" pitchFamily="2" charset="-78"/>
                </a:rPr>
                <a:t>سامانه </a:t>
              </a:r>
              <a:r>
                <a:rPr lang="fa-IR" altLang="en-US" sz="1600" b="1" kern="1200" dirty="0" err="1" smtClean="0">
                  <a:solidFill>
                    <a:schemeClr val="bg2"/>
                  </a:solidFill>
                  <a:cs typeface="B Mitra" panose="00000400000000000000" pitchFamily="2" charset="-78"/>
                </a:rPr>
                <a:t>علم‌سنجی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 </a:t>
              </a:r>
              <a:r>
                <a:rPr lang="fa-IR" altLang="en-US" sz="1600" b="1" kern="1200" dirty="0" err="1" smtClean="0">
                  <a:solidFill>
                    <a:schemeClr val="bg2"/>
                  </a:solidFill>
                  <a:cs typeface="B Mitra" panose="00000400000000000000" pitchFamily="2" charset="-78"/>
                </a:rPr>
                <a:t>هيات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 علمی </a:t>
              </a:r>
              <a:endParaRPr lang="en-US" sz="1600" b="1" kern="1200" dirty="0">
                <a:solidFill>
                  <a:schemeClr val="bg2"/>
                </a:solidFill>
                <a:cs typeface="B Mitra" panose="00000400000000000000" pitchFamily="2" charset="-78"/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6302610" y="2599716"/>
            <a:ext cx="1422193" cy="1396338"/>
            <a:chOff x="7832125" y="2177448"/>
            <a:chExt cx="1396180" cy="1396338"/>
          </a:xfrm>
        </p:grpSpPr>
        <p:sp>
          <p:nvSpPr>
            <p:cNvPr id="15" name="Oval 14"/>
            <p:cNvSpPr/>
            <p:nvPr/>
          </p:nvSpPr>
          <p:spPr>
            <a:xfrm>
              <a:off x="7832125" y="2177448"/>
              <a:ext cx="1396180" cy="1396338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Oval 4"/>
            <p:cNvSpPr/>
            <p:nvPr/>
          </p:nvSpPr>
          <p:spPr>
            <a:xfrm>
              <a:off x="8036591" y="2381937"/>
              <a:ext cx="987248" cy="9873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altLang="en-US" sz="1600" b="1" kern="1200" dirty="0" smtClean="0">
                  <a:cs typeface="B Mitra" panose="00000400000000000000" pitchFamily="2" charset="-78"/>
                </a:rPr>
                <a:t>سامانه </a:t>
              </a:r>
              <a:r>
                <a:rPr lang="fa-IR" altLang="en-US" sz="1600" b="1" kern="1200" dirty="0" err="1" smtClean="0">
                  <a:solidFill>
                    <a:schemeClr val="bg2"/>
                  </a:solidFill>
                  <a:cs typeface="B Mitra" panose="00000400000000000000" pitchFamily="2" charset="-78"/>
                </a:rPr>
                <a:t>علم‌سنجی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 </a:t>
              </a:r>
              <a:r>
                <a:rPr lang="fa-IR" altLang="en-US" sz="1600" b="1" kern="1200" dirty="0" err="1" smtClean="0">
                  <a:solidFill>
                    <a:schemeClr val="bg2"/>
                  </a:solidFill>
                  <a:cs typeface="B Mitra" panose="00000400000000000000" pitchFamily="2" charset="-78"/>
                </a:rPr>
                <a:t>دانشگاه‌ها</a:t>
              </a:r>
              <a:endParaRPr lang="en-US" sz="1600" b="1" kern="1200" dirty="0">
                <a:solidFill>
                  <a:schemeClr val="bg2"/>
                </a:solidFill>
                <a:cs typeface="B Mitra" panose="00000400000000000000" pitchFamily="2" charset="-78"/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6157619" y="4071232"/>
            <a:ext cx="1438717" cy="1396338"/>
            <a:chOff x="7668942" y="3620176"/>
            <a:chExt cx="1396180" cy="1396338"/>
          </a:xfrm>
        </p:grpSpPr>
        <p:sp>
          <p:nvSpPr>
            <p:cNvPr id="18" name="Oval 17"/>
            <p:cNvSpPr/>
            <p:nvPr/>
          </p:nvSpPr>
          <p:spPr>
            <a:xfrm>
              <a:off x="7668942" y="3620176"/>
              <a:ext cx="1396180" cy="1396338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Oval 4"/>
            <p:cNvSpPr/>
            <p:nvPr/>
          </p:nvSpPr>
          <p:spPr>
            <a:xfrm>
              <a:off x="7873408" y="3824665"/>
              <a:ext cx="987248" cy="9873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altLang="en-US" sz="1600" b="1" kern="1200" dirty="0" smtClean="0">
                  <a:cs typeface="Mitra" pitchFamily="2" charset="-78"/>
                </a:rPr>
                <a:t>سامانه 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Mitra" pitchFamily="2" charset="-78"/>
                </a:rPr>
                <a:t>مجلات </a:t>
              </a:r>
              <a:r>
                <a:rPr lang="fa-IR" altLang="en-US" sz="1200" b="1" kern="1200" dirty="0" smtClean="0">
                  <a:cs typeface="Mitra" pitchFamily="2" charset="-78"/>
                </a:rPr>
                <a:t>علمی پژوهشی علوم پزشکی</a:t>
              </a:r>
              <a:endParaRPr lang="en-US" sz="1600" b="1" kern="1200" dirty="0"/>
            </a:p>
          </p:txBody>
        </p:sp>
      </p:grpSp>
      <p:grpSp>
        <p:nvGrpSpPr>
          <p:cNvPr id="20" name="Group 19"/>
          <p:cNvGrpSpPr/>
          <p:nvPr/>
        </p:nvGrpSpPr>
        <p:grpSpPr>
          <a:xfrm>
            <a:off x="5320875" y="5330430"/>
            <a:ext cx="1392243" cy="1396338"/>
            <a:chOff x="6662948" y="4603623"/>
            <a:chExt cx="1396180" cy="1396338"/>
          </a:xfrm>
        </p:grpSpPr>
        <p:sp>
          <p:nvSpPr>
            <p:cNvPr id="21" name="Oval 20"/>
            <p:cNvSpPr/>
            <p:nvPr/>
          </p:nvSpPr>
          <p:spPr>
            <a:xfrm>
              <a:off x="6662948" y="4603623"/>
              <a:ext cx="1396180" cy="1396338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Oval 4"/>
            <p:cNvSpPr/>
            <p:nvPr/>
          </p:nvSpPr>
          <p:spPr>
            <a:xfrm>
              <a:off x="6842362" y="4808112"/>
              <a:ext cx="987248" cy="98736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6000" tIns="60960" rIns="3600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altLang="en-US" sz="1600" b="1" kern="1200" dirty="0" smtClean="0">
                  <a:solidFill>
                    <a:schemeClr val="bg1"/>
                  </a:solidFill>
                  <a:cs typeface="B Mitra" panose="00000400000000000000" pitchFamily="2" charset="-78"/>
                </a:rPr>
                <a:t>بانک اطلاعات 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مقالات </a:t>
              </a:r>
              <a:r>
                <a:rPr lang="fa-IR" altLang="en-US" sz="1600" b="1" kern="1200" dirty="0" smtClean="0">
                  <a:cs typeface="B Mitra" panose="00000400000000000000" pitchFamily="2" charset="-78"/>
                </a:rPr>
                <a:t>پزشکی</a:t>
              </a:r>
              <a:endParaRPr lang="en-US" sz="1600" b="1" kern="1200" dirty="0">
                <a:cs typeface="B Mitra" panose="00000400000000000000" pitchFamily="2" charset="-78"/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3923928" y="5398389"/>
            <a:ext cx="1387068" cy="1414987"/>
            <a:chOff x="5599069" y="5353250"/>
            <a:chExt cx="1206168" cy="1235437"/>
          </a:xfrm>
        </p:grpSpPr>
        <p:sp>
          <p:nvSpPr>
            <p:cNvPr id="24" name="Oval 23"/>
            <p:cNvSpPr/>
            <p:nvPr/>
          </p:nvSpPr>
          <p:spPr>
            <a:xfrm>
              <a:off x="5599069" y="5353250"/>
              <a:ext cx="1206168" cy="1235437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Oval 4"/>
            <p:cNvSpPr/>
            <p:nvPr/>
          </p:nvSpPr>
          <p:spPr>
            <a:xfrm>
              <a:off x="5775708" y="5534176"/>
              <a:ext cx="852890" cy="873585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altLang="en-US" sz="1600" b="1" kern="1200" dirty="0" smtClean="0">
                  <a:solidFill>
                    <a:schemeClr val="bg1"/>
                  </a:solidFill>
                  <a:cs typeface="B Mitra" panose="00000400000000000000" pitchFamily="2" charset="-78"/>
                </a:rPr>
                <a:t>سامانه </a:t>
              </a:r>
              <a:r>
                <a:rPr lang="fa-IR" altLang="en-US" sz="1600" b="1" kern="1200" dirty="0" err="1" smtClean="0">
                  <a:solidFill>
                    <a:schemeClr val="bg1"/>
                  </a:solidFill>
                  <a:cs typeface="B Mitra" panose="00000400000000000000" pitchFamily="2" charset="-78"/>
                </a:rPr>
                <a:t>مديريت</a:t>
              </a:r>
              <a:r>
                <a:rPr lang="fa-IR" altLang="en-US" sz="1600" b="1" kern="1200" dirty="0" smtClean="0">
                  <a:solidFill>
                    <a:schemeClr val="bg1"/>
                  </a:solidFill>
                  <a:cs typeface="B Mitra" panose="00000400000000000000" pitchFamily="2" charset="-78"/>
                </a:rPr>
                <a:t> 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انتشارات</a:t>
              </a:r>
              <a:r>
                <a:rPr lang="fa-IR" altLang="en-US" sz="1600" b="1" kern="1200" dirty="0" smtClean="0">
                  <a:solidFill>
                    <a:schemeClr val="bg1"/>
                  </a:solidFill>
                  <a:cs typeface="B Mitra" panose="00000400000000000000" pitchFamily="2" charset="-78"/>
                </a:rPr>
                <a:t> 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و</a:t>
              </a:r>
              <a:r>
                <a:rPr lang="fa-IR" altLang="en-US" sz="1600" b="1" kern="1200" dirty="0" smtClean="0">
                  <a:solidFill>
                    <a:schemeClr val="bg1"/>
                  </a:solidFill>
                  <a:cs typeface="B Mitra" panose="00000400000000000000" pitchFamily="2" charset="-78"/>
                </a:rPr>
                <a:t> 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کتب</a:t>
              </a:r>
              <a:endParaRPr lang="en-US" sz="1600" b="1" kern="1200" dirty="0">
                <a:solidFill>
                  <a:schemeClr val="bg2"/>
                </a:solidFill>
                <a:cs typeface="B Mitra" panose="00000400000000000000" pitchFamily="2" charset="-78"/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2438027" y="5158680"/>
            <a:ext cx="1376266" cy="1363599"/>
            <a:chOff x="4197278" y="5225097"/>
            <a:chExt cx="1399802" cy="1363599"/>
          </a:xfrm>
          <a:solidFill>
            <a:srgbClr val="FFC000"/>
          </a:solidFill>
        </p:grpSpPr>
        <p:sp>
          <p:nvSpPr>
            <p:cNvPr id="27" name="Oval 26"/>
            <p:cNvSpPr/>
            <p:nvPr/>
          </p:nvSpPr>
          <p:spPr>
            <a:xfrm>
              <a:off x="4197278" y="5225097"/>
              <a:ext cx="1399802" cy="1363599"/>
            </a:xfrm>
            <a:prstGeom prst="ellipse">
              <a:avLst/>
            </a:prstGeom>
            <a:grpFill/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Oval 4"/>
            <p:cNvSpPr/>
            <p:nvPr/>
          </p:nvSpPr>
          <p:spPr>
            <a:xfrm>
              <a:off x="4402274" y="5424791"/>
              <a:ext cx="989810" cy="964211"/>
            </a:xfrm>
            <a:prstGeom prst="rect">
              <a:avLst/>
            </a:prstGeom>
            <a:grp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6000" tIns="60960" rIns="3600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altLang="en-US" sz="1600" b="1" kern="1200" dirty="0" smtClean="0">
                  <a:solidFill>
                    <a:schemeClr val="bg1"/>
                  </a:solidFill>
                  <a:cs typeface="B Mitra" panose="00000400000000000000" pitchFamily="2" charset="-78"/>
                </a:rPr>
                <a:t>بانک اطلاعات </a:t>
              </a:r>
              <a:r>
                <a:rPr lang="fa-IR" altLang="en-US" sz="1600" b="1" kern="1200" dirty="0" err="1" smtClean="0">
                  <a:solidFill>
                    <a:schemeClr val="bg2"/>
                  </a:solidFill>
                  <a:cs typeface="B Mitra" panose="00000400000000000000" pitchFamily="2" charset="-78"/>
                </a:rPr>
                <a:t>طرح‌های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 </a:t>
              </a:r>
              <a:r>
                <a:rPr lang="fa-IR" altLang="en-US" sz="1600" b="1" kern="1200" dirty="0" err="1" smtClean="0">
                  <a:solidFill>
                    <a:schemeClr val="bg2"/>
                  </a:solidFill>
                  <a:cs typeface="B Mitra" panose="00000400000000000000" pitchFamily="2" charset="-78"/>
                </a:rPr>
                <a:t>تحقيقاتی</a:t>
              </a:r>
              <a:endParaRPr lang="en-US" sz="1600" b="1" kern="1200" dirty="0">
                <a:solidFill>
                  <a:schemeClr val="bg2"/>
                </a:solidFill>
                <a:cs typeface="B Mitra" panose="00000400000000000000" pitchFamily="2" charset="-78"/>
              </a:endParaRPr>
            </a:p>
          </p:txBody>
        </p:sp>
      </p:grpSp>
      <p:grpSp>
        <p:nvGrpSpPr>
          <p:cNvPr id="29" name="Group 28"/>
          <p:cNvGrpSpPr/>
          <p:nvPr/>
        </p:nvGrpSpPr>
        <p:grpSpPr>
          <a:xfrm>
            <a:off x="1474955" y="4040955"/>
            <a:ext cx="1444077" cy="1456892"/>
            <a:chOff x="3065288" y="4598054"/>
            <a:chExt cx="1288876" cy="1220278"/>
          </a:xfrm>
        </p:grpSpPr>
        <p:sp>
          <p:nvSpPr>
            <p:cNvPr id="30" name="Oval 29"/>
            <p:cNvSpPr/>
            <p:nvPr/>
          </p:nvSpPr>
          <p:spPr>
            <a:xfrm>
              <a:off x="3065288" y="4598054"/>
              <a:ext cx="1288876" cy="1220278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1" name="Oval 4"/>
            <p:cNvSpPr/>
            <p:nvPr/>
          </p:nvSpPr>
          <p:spPr>
            <a:xfrm>
              <a:off x="3254040" y="4776760"/>
              <a:ext cx="911372" cy="86286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altLang="en-US" sz="1600" b="1" dirty="0" smtClean="0">
                  <a:solidFill>
                    <a:schemeClr val="bg1"/>
                  </a:solidFill>
                  <a:cs typeface="B Mitra" panose="00000400000000000000" pitchFamily="2" charset="-78"/>
                </a:rPr>
                <a:t>سامانه </a:t>
              </a:r>
              <a:r>
                <a:rPr lang="fa-IR" altLang="en-US" sz="1600" b="1" kern="1200" dirty="0" smtClean="0">
                  <a:solidFill>
                    <a:schemeClr val="bg1"/>
                  </a:solidFill>
                  <a:cs typeface="B Mitra" panose="00000400000000000000" pitchFamily="2" charset="-78"/>
                </a:rPr>
                <a:t>مجلات </a:t>
              </a:r>
              <a:r>
                <a:rPr lang="fa-IR" altLang="en-US" sz="1600" b="1" kern="1200" dirty="0" err="1" smtClean="0">
                  <a:solidFill>
                    <a:schemeClr val="bg2"/>
                  </a:solidFill>
                  <a:cs typeface="B Mitra" panose="00000400000000000000" pitchFamily="2" charset="-78"/>
                </a:rPr>
                <a:t>نامعتبر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 و جعلی</a:t>
              </a:r>
              <a:endParaRPr lang="en-US" sz="1600" b="1" kern="1200" dirty="0">
                <a:solidFill>
                  <a:schemeClr val="bg2"/>
                </a:solidFill>
                <a:cs typeface="B Mitra" panose="00000400000000000000" pitchFamily="2" charset="-78"/>
              </a:endParaRPr>
            </a:p>
          </p:txBody>
        </p:sp>
      </p:grpSp>
      <p:grpSp>
        <p:nvGrpSpPr>
          <p:cNvPr id="35" name="Group 34"/>
          <p:cNvGrpSpPr/>
          <p:nvPr/>
        </p:nvGrpSpPr>
        <p:grpSpPr>
          <a:xfrm>
            <a:off x="1245974" y="2599716"/>
            <a:ext cx="1461578" cy="1438366"/>
            <a:chOff x="2310674" y="3547889"/>
            <a:chExt cx="1355156" cy="1320108"/>
          </a:xfrm>
        </p:grpSpPr>
        <p:sp>
          <p:nvSpPr>
            <p:cNvPr id="36" name="Oval 35"/>
            <p:cNvSpPr/>
            <p:nvPr/>
          </p:nvSpPr>
          <p:spPr>
            <a:xfrm>
              <a:off x="2310674" y="3547889"/>
              <a:ext cx="1355156" cy="1320108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37" name="Oval 4"/>
            <p:cNvSpPr/>
            <p:nvPr/>
          </p:nvSpPr>
          <p:spPr>
            <a:xfrm>
              <a:off x="2509132" y="3741214"/>
              <a:ext cx="958240" cy="93345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6000" tIns="60960" rIns="36000" bIns="60960" numCol="1" spcCol="1270" anchor="ctr" anchorCtr="0">
              <a:noAutofit/>
            </a:bodyPr>
            <a:lstStyle/>
            <a:p>
              <a:pPr lvl="0" algn="ctr" defTabSz="711200" rtl="1">
                <a:lnSpc>
                  <a:spcPct val="90000"/>
                </a:lnSpc>
                <a:spcAft>
                  <a:spcPct val="35000"/>
                </a:spcAft>
              </a:pPr>
              <a:r>
                <a:rPr lang="fa-IR" altLang="en-US" b="1" dirty="0">
                  <a:solidFill>
                    <a:schemeClr val="bg1"/>
                  </a:solidFill>
                  <a:cs typeface="B Mitra" panose="00000400000000000000" pitchFamily="2" charset="-78"/>
                </a:rPr>
                <a:t>سامانه</a:t>
              </a:r>
              <a:r>
                <a:rPr lang="fa-IR" altLang="en-US" b="1" dirty="0">
                  <a:solidFill>
                    <a:schemeClr val="bg2"/>
                  </a:solidFill>
                  <a:cs typeface="B Mitra" panose="00000400000000000000" pitchFamily="2" charset="-78"/>
                </a:rPr>
                <a:t> </a:t>
              </a:r>
              <a:br>
                <a:rPr lang="fa-IR" altLang="en-US" b="1" dirty="0">
                  <a:solidFill>
                    <a:schemeClr val="bg2"/>
                  </a:solidFill>
                  <a:cs typeface="B Mitra" panose="00000400000000000000" pitchFamily="2" charset="-78"/>
                </a:rPr>
              </a:br>
              <a:r>
                <a:rPr lang="fa-IR" altLang="en-US" b="1" dirty="0">
                  <a:solidFill>
                    <a:schemeClr val="bg2"/>
                  </a:solidFill>
                  <a:cs typeface="B Mitra" panose="00000400000000000000" pitchFamily="2" charset="-78"/>
                </a:rPr>
                <a:t>منبع </a:t>
              </a:r>
              <a:r>
                <a:rPr lang="fa-IR" altLang="en-US" b="1" dirty="0" err="1">
                  <a:solidFill>
                    <a:schemeClr val="bg2"/>
                  </a:solidFill>
                  <a:cs typeface="B Mitra" panose="00000400000000000000" pitchFamily="2" charset="-78"/>
                </a:rPr>
                <a:t>ياب</a:t>
              </a:r>
              <a:endParaRPr lang="en-US" b="1" dirty="0">
                <a:solidFill>
                  <a:schemeClr val="bg2"/>
                </a:solidFill>
                <a:cs typeface="B Mitra" panose="00000400000000000000" pitchFamily="2" charset="-78"/>
              </a:endParaRPr>
            </a:p>
          </p:txBody>
        </p:sp>
      </p:grpSp>
      <p:grpSp>
        <p:nvGrpSpPr>
          <p:cNvPr id="38" name="Group 37"/>
          <p:cNvGrpSpPr/>
          <p:nvPr/>
        </p:nvGrpSpPr>
        <p:grpSpPr>
          <a:xfrm>
            <a:off x="1874552" y="1272197"/>
            <a:ext cx="1385158" cy="1443204"/>
            <a:chOff x="2326552" y="2086117"/>
            <a:chExt cx="1507827" cy="1443204"/>
          </a:xfrm>
        </p:grpSpPr>
        <p:sp>
          <p:nvSpPr>
            <p:cNvPr id="39" name="Oval 38"/>
            <p:cNvSpPr/>
            <p:nvPr/>
          </p:nvSpPr>
          <p:spPr>
            <a:xfrm>
              <a:off x="2326552" y="2086117"/>
              <a:ext cx="1507827" cy="1443204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0" name="Oval 4"/>
            <p:cNvSpPr/>
            <p:nvPr/>
          </p:nvSpPr>
          <p:spPr>
            <a:xfrm>
              <a:off x="2547368" y="2297469"/>
              <a:ext cx="1066195" cy="1020500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altLang="en-US" sz="1600" b="1" kern="1200" dirty="0" smtClean="0">
                  <a:solidFill>
                    <a:schemeClr val="bg1"/>
                  </a:solidFill>
                  <a:cs typeface="B Mitra" panose="00000400000000000000" pitchFamily="2" charset="-78"/>
                </a:rPr>
                <a:t>سامانه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 اخبار </a:t>
              </a:r>
              <a:r>
                <a:rPr lang="fa-IR" altLang="en-US" sz="1600" b="1" kern="1200" dirty="0" err="1" smtClean="0">
                  <a:solidFill>
                    <a:schemeClr val="bg2"/>
                  </a:solidFill>
                  <a:cs typeface="B Mitra" panose="00000400000000000000" pitchFamily="2" charset="-78"/>
                </a:rPr>
                <a:t>پژوهش‌های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 سلامت </a:t>
              </a:r>
              <a:r>
                <a:rPr lang="fa-IR" altLang="en-US" sz="1600" b="1" kern="1200" dirty="0" smtClean="0">
                  <a:solidFill>
                    <a:schemeClr val="bg1"/>
                  </a:solidFill>
                  <a:cs typeface="B Mitra" panose="00000400000000000000" pitchFamily="2" charset="-78"/>
                </a:rPr>
                <a:t>کشور</a:t>
              </a:r>
              <a:endParaRPr lang="en-US" sz="1600" b="1" kern="1200" dirty="0">
                <a:solidFill>
                  <a:schemeClr val="bg1"/>
                </a:solidFill>
                <a:cs typeface="B Mitra" panose="00000400000000000000" pitchFamily="2" charset="-78"/>
              </a:endParaRPr>
            </a:p>
          </p:txBody>
        </p:sp>
      </p:grpSp>
      <p:grpSp>
        <p:nvGrpSpPr>
          <p:cNvPr id="41" name="Group 40"/>
          <p:cNvGrpSpPr/>
          <p:nvPr/>
        </p:nvGrpSpPr>
        <p:grpSpPr>
          <a:xfrm>
            <a:off x="3065140" y="562395"/>
            <a:ext cx="1409452" cy="1391911"/>
            <a:chOff x="3102850" y="756301"/>
            <a:chExt cx="1398602" cy="1391911"/>
          </a:xfrm>
        </p:grpSpPr>
        <p:sp>
          <p:nvSpPr>
            <p:cNvPr id="42" name="Oval 41"/>
            <p:cNvSpPr/>
            <p:nvPr/>
          </p:nvSpPr>
          <p:spPr>
            <a:xfrm>
              <a:off x="3102850" y="756301"/>
              <a:ext cx="1398602" cy="1391911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3" name="Oval 4"/>
            <p:cNvSpPr/>
            <p:nvPr/>
          </p:nvSpPr>
          <p:spPr>
            <a:xfrm>
              <a:off x="3307671" y="960142"/>
              <a:ext cx="988960" cy="98422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altLang="en-US" sz="1600" b="1" kern="1200" dirty="0" smtClean="0">
                  <a:cs typeface="B Mitra" panose="00000400000000000000" pitchFamily="2" charset="-78"/>
                </a:rPr>
                <a:t>سامانه </a:t>
              </a:r>
              <a:r>
                <a:rPr lang="fa-IR" altLang="en-US" sz="1600" b="1" kern="1200" dirty="0" err="1" smtClean="0">
                  <a:solidFill>
                    <a:schemeClr val="bg2"/>
                  </a:solidFill>
                  <a:cs typeface="B Mitra" panose="00000400000000000000" pitchFamily="2" charset="-78"/>
                </a:rPr>
                <a:t>پايان‌نامه‌ها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‌ </a:t>
              </a:r>
              <a:r>
                <a:rPr lang="fa-IR" altLang="en-US" sz="1600" b="1" kern="1200" dirty="0" smtClean="0">
                  <a:cs typeface="B Mitra" panose="00000400000000000000" pitchFamily="2" charset="-78"/>
                </a:rPr>
                <a:t>پزشکی</a:t>
              </a:r>
              <a:endParaRPr lang="en-US" sz="1600" b="1" kern="1200" dirty="0">
                <a:solidFill>
                  <a:schemeClr val="bg2"/>
                </a:solidFill>
                <a:cs typeface="B Mitra" panose="00000400000000000000" pitchFamily="2" charset="-78"/>
              </a:endParaRPr>
            </a:p>
          </p:txBody>
        </p:sp>
      </p:grpSp>
      <p:grpSp>
        <p:nvGrpSpPr>
          <p:cNvPr id="44" name="Group 43"/>
          <p:cNvGrpSpPr/>
          <p:nvPr/>
        </p:nvGrpSpPr>
        <p:grpSpPr>
          <a:xfrm>
            <a:off x="4533136" y="539250"/>
            <a:ext cx="1364962" cy="1386909"/>
            <a:chOff x="4207378" y="201614"/>
            <a:chExt cx="1449032" cy="1386909"/>
          </a:xfrm>
        </p:grpSpPr>
        <p:sp>
          <p:nvSpPr>
            <p:cNvPr id="45" name="Oval 44"/>
            <p:cNvSpPr/>
            <p:nvPr/>
          </p:nvSpPr>
          <p:spPr>
            <a:xfrm>
              <a:off x="4207378" y="201614"/>
              <a:ext cx="1449032" cy="1386909"/>
            </a:xfrm>
            <a:prstGeom prst="ellipse">
              <a:avLst/>
            </a:pr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46" name="Oval 4"/>
            <p:cNvSpPr/>
            <p:nvPr/>
          </p:nvSpPr>
          <p:spPr>
            <a:xfrm>
              <a:off x="4419584" y="404722"/>
              <a:ext cx="1024620" cy="980693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60960" tIns="60960" rIns="60960" bIns="60960" numCol="1" spcCol="1270" anchor="ctr" anchorCtr="0">
              <a:noAutofit/>
            </a:bodyPr>
            <a:lstStyle/>
            <a:p>
              <a:pPr lvl="0" algn="ctr" defTabSz="7112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fa-IR" altLang="en-US" sz="1600" b="1" kern="1200" dirty="0" smtClean="0">
                  <a:cs typeface="B Mitra" panose="00000400000000000000" pitchFamily="2" charset="-78"/>
                </a:rPr>
                <a:t>سامانه 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مشابهت </a:t>
              </a:r>
              <a:r>
                <a:rPr lang="fa-IR" altLang="en-US" sz="1600" b="1" kern="1200" dirty="0" err="1" smtClean="0">
                  <a:solidFill>
                    <a:schemeClr val="bg2"/>
                  </a:solidFill>
                  <a:cs typeface="B Mitra" panose="00000400000000000000" pitchFamily="2" charset="-78"/>
                </a:rPr>
                <a:t>ياب</a:t>
              </a:r>
              <a:r>
                <a:rPr lang="fa-IR" altLang="en-US" sz="1600" b="1" kern="1200" dirty="0" smtClean="0">
                  <a:solidFill>
                    <a:schemeClr val="bg2"/>
                  </a:solidFill>
                  <a:cs typeface="B Mitra" panose="00000400000000000000" pitchFamily="2" charset="-78"/>
                </a:rPr>
                <a:t> مقالات</a:t>
              </a:r>
              <a:endParaRPr lang="en-US" sz="1600" b="1" kern="1200" dirty="0">
                <a:solidFill>
                  <a:schemeClr val="bg2"/>
                </a:solidFill>
                <a:cs typeface="B Mitra" panose="00000400000000000000" pitchFamily="2" charset="-78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770530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2000"/>
                            </p:stCondLst>
                            <p:childTnLst>
                              <p:par>
                                <p:cTn id="4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4000"/>
                            </p:stCondLst>
                            <p:childTnLst>
                              <p:par>
                                <p:cTn id="47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16000"/>
                            </p:stCondLst>
                            <p:childTnLst>
                              <p:par>
                                <p:cTn id="5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18000"/>
                            </p:stCondLst>
                            <p:childTnLst>
                              <p:par>
                                <p:cTn id="5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20000"/>
                            </p:stCondLst>
                            <p:childTnLst>
                              <p:par>
                                <p:cTn id="6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2000"/>
                            </p:stCondLst>
                            <p:childTnLst>
                              <p:par>
                                <p:cTn id="7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71400"/>
            <a:ext cx="9144000" cy="7239960"/>
          </a:xfrm>
          <a:prstGeom prst="rect">
            <a:avLst/>
          </a:prstGeom>
        </p:spPr>
      </p:pic>
      <p:sp>
        <p:nvSpPr>
          <p:cNvPr id="3" name="Subtitle 1"/>
          <p:cNvSpPr txBox="1">
            <a:spLocks/>
          </p:cNvSpPr>
          <p:nvPr/>
        </p:nvSpPr>
        <p:spPr>
          <a:xfrm>
            <a:off x="107504" y="44624"/>
            <a:ext cx="3600400" cy="720080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5000"/>
              <a:buFont typeface="Wingdings" pitchFamily="2" charset="2"/>
              <a:buChar char="n"/>
              <a:defRPr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80000"/>
              <a:buFont typeface="Wingdings" pitchFamily="2" charset="2"/>
              <a:buChar char="¨"/>
              <a:defRPr sz="2800">
                <a:solidFill>
                  <a:schemeClr val="tx1"/>
                </a:solidFill>
                <a:latin typeface="+mn-lt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65000"/>
              <a:buFont typeface="Wingdings" pitchFamily="2" charset="2"/>
              <a:buChar char="n"/>
              <a:defRPr sz="2400">
                <a:solidFill>
                  <a:schemeClr val="tx1"/>
                </a:solidFill>
                <a:latin typeface="+mn-lt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70000"/>
              <a:buFont typeface="Wingdings" pitchFamily="2" charset="2"/>
              <a:buChar char="¨"/>
              <a:defRPr sz="2000">
                <a:solidFill>
                  <a:schemeClr val="tx1"/>
                </a:solidFill>
                <a:latin typeface="+mn-lt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Font typeface="Wingdings" pitchFamily="2" charset="2"/>
              <a:buChar char="§"/>
              <a:defRPr sz="2000">
                <a:solidFill>
                  <a:schemeClr val="tx1"/>
                </a:solidFill>
                <a:latin typeface="+mn-lt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US" b="1" kern="0" dirty="0" smtClean="0">
                <a:solidFill>
                  <a:srgbClr val="FF0000"/>
                </a:solidFill>
                <a:latin typeface="Calibri" panose="020F0502020204030204" pitchFamily="34" charset="0"/>
              </a:rPr>
              <a:t>www.research.ac.ir</a:t>
            </a:r>
            <a:endParaRPr lang="en-US" b="1" kern="0" dirty="0">
              <a:solidFill>
                <a:srgbClr val="FF000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47944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1643064" y="2933702"/>
            <a:ext cx="7348537" cy="1281113"/>
          </a:xfrm>
        </p:spPr>
        <p:txBody>
          <a:bodyPr/>
          <a:lstStyle/>
          <a:p>
            <a:pPr algn="r" eaLnBrk="1" hangingPunct="1"/>
            <a:r>
              <a:rPr lang="fa-IR" altLang="en-US" sz="5400" smtClean="0">
                <a:cs typeface="B Mitra" pitchFamily="2" charset="-78"/>
              </a:rPr>
              <a:t>بزنید ! </a:t>
            </a:r>
            <a:r>
              <a:rPr lang="en-US" altLang="en-US" sz="5400" smtClean="0">
                <a:cs typeface="B Mitra" pitchFamily="2" charset="-78"/>
              </a:rPr>
              <a:t> Email </a:t>
            </a:r>
            <a:r>
              <a:rPr lang="fa-IR" altLang="en-US" sz="5400" smtClean="0">
                <a:cs typeface="B Mitra" pitchFamily="2" charset="-78"/>
              </a:rPr>
              <a:t>اگر میل داشتید</a:t>
            </a:r>
            <a:endParaRPr lang="en-US" altLang="en-US" sz="5400" smtClean="0">
              <a:cs typeface="B Mitra" pitchFamily="2" charset="-78"/>
            </a:endParaRPr>
          </a:p>
        </p:txBody>
      </p:sp>
      <p:sp>
        <p:nvSpPr>
          <p:cNvPr id="13824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23528" y="4844752"/>
            <a:ext cx="7991475" cy="139256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altLang="en-US" sz="4000" dirty="0" smtClean="0"/>
              <a:t>info@research.ac.ir</a:t>
            </a:r>
            <a:endParaRPr lang="fa-IR" altLang="en-US" sz="4000" dirty="0" smtClean="0"/>
          </a:p>
          <a:p>
            <a:pPr eaLnBrk="1" hangingPunct="1">
              <a:lnSpc>
                <a:spcPct val="90000"/>
              </a:lnSpc>
            </a:pPr>
            <a:r>
              <a:rPr lang="en-US" altLang="en-US" sz="4000" dirty="0" smtClean="0"/>
              <a:t>research@behdasht.gov.ir</a:t>
            </a:r>
          </a:p>
        </p:txBody>
      </p:sp>
    </p:spTree>
    <p:extLst>
      <p:ext uri="{BB962C8B-B14F-4D97-AF65-F5344CB8AC3E}">
        <p14:creationId xmlns:p14="http://schemas.microsoft.com/office/powerpoint/2010/main" val="3909929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8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8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50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38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38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3824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50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8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38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3824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8243" grpId="0"/>
      <p:bldP spid="138244" grpId="0" build="p"/>
    </p:bldLst>
  </p:timing>
</p:sld>
</file>

<file path=ppt/theme/theme1.xml><?xml version="1.0" encoding="utf-8"?>
<a:theme xmlns:a="http://schemas.openxmlformats.org/drawingml/2006/main" name="Pixel">
  <a:themeElements>
    <a:clrScheme name="Pixel 12">
      <a:dk1>
        <a:srgbClr val="000000"/>
      </a:dk1>
      <a:lt1>
        <a:srgbClr val="FFFFFF"/>
      </a:lt1>
      <a:dk2>
        <a:srgbClr val="000000"/>
      </a:dk2>
      <a:lt2>
        <a:srgbClr val="00007D"/>
      </a:lt2>
      <a:accent1>
        <a:srgbClr val="9999FF"/>
      </a:accent1>
      <a:accent2>
        <a:srgbClr val="9999CC"/>
      </a:accent2>
      <a:accent3>
        <a:srgbClr val="FFFFFF"/>
      </a:accent3>
      <a:accent4>
        <a:srgbClr val="000000"/>
      </a:accent4>
      <a:accent5>
        <a:srgbClr val="CACAFF"/>
      </a:accent5>
      <a:accent6>
        <a:srgbClr val="8A8AB9"/>
      </a:accent6>
      <a:hlink>
        <a:srgbClr val="666699"/>
      </a:hlink>
      <a:folHlink>
        <a:srgbClr val="CCCCE6"/>
      </a:folHlink>
    </a:clrScheme>
    <a:fontScheme name="Pixel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a-I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a-I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defRPr>
        </a:defPPr>
      </a:lstStyle>
    </a:lnDef>
  </a:objectDefaults>
  <a:extraClrSchemeLst>
    <a:extraClrScheme>
      <a:clrScheme name="Pixel 1">
        <a:dk1>
          <a:srgbClr val="0066FF"/>
        </a:dk1>
        <a:lt1>
          <a:srgbClr val="FFFFFF"/>
        </a:lt1>
        <a:dk2>
          <a:srgbClr val="000066"/>
        </a:dk2>
        <a:lt2>
          <a:srgbClr val="FFFFFF"/>
        </a:lt2>
        <a:accent1>
          <a:srgbClr val="6699FF"/>
        </a:accent1>
        <a:accent2>
          <a:srgbClr val="3333FF"/>
        </a:accent2>
        <a:accent3>
          <a:srgbClr val="AAAAB8"/>
        </a:accent3>
        <a:accent4>
          <a:srgbClr val="DADADA"/>
        </a:accent4>
        <a:accent5>
          <a:srgbClr val="B8CAFF"/>
        </a:accent5>
        <a:accent6>
          <a:srgbClr val="2D2DE7"/>
        </a:accent6>
        <a:hlink>
          <a:srgbClr val="FFCC00"/>
        </a:hlink>
        <a:folHlink>
          <a:srgbClr val="0000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2">
        <a:dk1>
          <a:srgbClr val="009999"/>
        </a:dk1>
        <a:lt1>
          <a:srgbClr val="FFFFFF"/>
        </a:lt1>
        <a:dk2>
          <a:srgbClr val="334B49"/>
        </a:dk2>
        <a:lt2>
          <a:srgbClr val="FFFFFF"/>
        </a:lt2>
        <a:accent1>
          <a:srgbClr val="33CCCC"/>
        </a:accent1>
        <a:accent2>
          <a:srgbClr val="008080"/>
        </a:accent2>
        <a:accent3>
          <a:srgbClr val="ADB1B1"/>
        </a:accent3>
        <a:accent4>
          <a:srgbClr val="DADADA"/>
        </a:accent4>
        <a:accent5>
          <a:srgbClr val="ADE2E2"/>
        </a:accent5>
        <a:accent6>
          <a:srgbClr val="007373"/>
        </a:accent6>
        <a:hlink>
          <a:srgbClr val="FFCC00"/>
        </a:hlink>
        <a:folHlink>
          <a:srgbClr val="0066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3">
        <a:dk1>
          <a:srgbClr val="006699"/>
        </a:dk1>
        <a:lt1>
          <a:srgbClr val="FFFFFF"/>
        </a:lt1>
        <a:dk2>
          <a:srgbClr val="333399"/>
        </a:dk2>
        <a:lt2>
          <a:srgbClr val="FFFFFF"/>
        </a:lt2>
        <a:accent1>
          <a:srgbClr val="0099CC"/>
        </a:accent1>
        <a:accent2>
          <a:srgbClr val="0386AF"/>
        </a:accent2>
        <a:accent3>
          <a:srgbClr val="ADADCA"/>
        </a:accent3>
        <a:accent4>
          <a:srgbClr val="DADADA"/>
        </a:accent4>
        <a:accent5>
          <a:srgbClr val="AACAE2"/>
        </a:accent5>
        <a:accent6>
          <a:srgbClr val="02799E"/>
        </a:accent6>
        <a:hlink>
          <a:srgbClr val="FFCC00"/>
        </a:hlink>
        <a:folHlink>
          <a:srgbClr val="6699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4">
        <a:dk1>
          <a:srgbClr val="008080"/>
        </a:dk1>
        <a:lt1>
          <a:srgbClr val="FFFFFF"/>
        </a:lt1>
        <a:dk2>
          <a:srgbClr val="2F978D"/>
        </a:dk2>
        <a:lt2>
          <a:srgbClr val="FFFFFF"/>
        </a:lt2>
        <a:accent1>
          <a:srgbClr val="0099FF"/>
        </a:accent1>
        <a:accent2>
          <a:srgbClr val="009999"/>
        </a:accent2>
        <a:accent3>
          <a:srgbClr val="ADC9C5"/>
        </a:accent3>
        <a:accent4>
          <a:srgbClr val="DADADA"/>
        </a:accent4>
        <a:accent5>
          <a:srgbClr val="AACAFF"/>
        </a:accent5>
        <a:accent6>
          <a:srgbClr val="008A8A"/>
        </a:accent6>
        <a:hlink>
          <a:srgbClr val="FFFFCC"/>
        </a:hlink>
        <a:folHlink>
          <a:srgbClr val="70CAC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5">
        <a:dk1>
          <a:srgbClr val="822504"/>
        </a:dk1>
        <a:lt1>
          <a:srgbClr val="FFFFFF"/>
        </a:lt1>
        <a:dk2>
          <a:srgbClr val="330000"/>
        </a:dk2>
        <a:lt2>
          <a:srgbClr val="FFFFFF"/>
        </a:lt2>
        <a:accent1>
          <a:srgbClr val="FF9900"/>
        </a:accent1>
        <a:accent2>
          <a:srgbClr val="9E2A06"/>
        </a:accent2>
        <a:accent3>
          <a:srgbClr val="ADAAAA"/>
        </a:accent3>
        <a:accent4>
          <a:srgbClr val="DADADA"/>
        </a:accent4>
        <a:accent5>
          <a:srgbClr val="FFCAAA"/>
        </a:accent5>
        <a:accent6>
          <a:srgbClr val="8F2505"/>
        </a:accent6>
        <a:hlink>
          <a:srgbClr val="FF3300"/>
        </a:hlink>
        <a:folHlink>
          <a:srgbClr val="7C0704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6">
        <a:dk1>
          <a:srgbClr val="336600"/>
        </a:dk1>
        <a:lt1>
          <a:srgbClr val="FFFFFF"/>
        </a:lt1>
        <a:dk2>
          <a:srgbClr val="4A7911"/>
        </a:dk2>
        <a:lt2>
          <a:srgbClr val="FFFFFF"/>
        </a:lt2>
        <a:accent1>
          <a:srgbClr val="666633"/>
        </a:accent1>
        <a:accent2>
          <a:srgbClr val="669900"/>
        </a:accent2>
        <a:accent3>
          <a:srgbClr val="B1BEAA"/>
        </a:accent3>
        <a:accent4>
          <a:srgbClr val="DADADA"/>
        </a:accent4>
        <a:accent5>
          <a:srgbClr val="B8B8AD"/>
        </a:accent5>
        <a:accent6>
          <a:srgbClr val="5C8A00"/>
        </a:accent6>
        <a:hlink>
          <a:srgbClr val="FFCC00"/>
        </a:hlink>
        <a:folHlink>
          <a:srgbClr val="99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ixel 7">
        <a:dk1>
          <a:srgbClr val="000000"/>
        </a:dk1>
        <a:lt1>
          <a:srgbClr val="FFFFFF"/>
        </a:lt1>
        <a:dk2>
          <a:srgbClr val="000000"/>
        </a:dk2>
        <a:lt2>
          <a:srgbClr val="CC3300"/>
        </a:lt2>
        <a:accent1>
          <a:srgbClr val="FFCC00"/>
        </a:accent1>
        <a:accent2>
          <a:srgbClr val="CC6600"/>
        </a:accent2>
        <a:accent3>
          <a:srgbClr val="FFFFFF"/>
        </a:accent3>
        <a:accent4>
          <a:srgbClr val="000000"/>
        </a:accent4>
        <a:accent5>
          <a:srgbClr val="FFE2AA"/>
        </a:accent5>
        <a:accent6>
          <a:srgbClr val="B95C00"/>
        </a:accent6>
        <a:hlink>
          <a:srgbClr val="663300"/>
        </a:hlink>
        <a:folHlink>
          <a:srgbClr val="CC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8">
        <a:dk1>
          <a:srgbClr val="003300"/>
        </a:dk1>
        <a:lt1>
          <a:srgbClr val="FFFFFF"/>
        </a:lt1>
        <a:dk2>
          <a:srgbClr val="000000"/>
        </a:dk2>
        <a:lt2>
          <a:srgbClr val="336600"/>
        </a:lt2>
        <a:accent1>
          <a:srgbClr val="CCCC00"/>
        </a:accent1>
        <a:accent2>
          <a:srgbClr val="669900"/>
        </a:accent2>
        <a:accent3>
          <a:srgbClr val="FFFFFF"/>
        </a:accent3>
        <a:accent4>
          <a:srgbClr val="002A00"/>
        </a:accent4>
        <a:accent5>
          <a:srgbClr val="E2E2AA"/>
        </a:accent5>
        <a:accent6>
          <a:srgbClr val="5C8A00"/>
        </a:accent6>
        <a:hlink>
          <a:srgbClr val="33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9">
        <a:dk1>
          <a:srgbClr val="000000"/>
        </a:dk1>
        <a:lt1>
          <a:srgbClr val="FFFFFF"/>
        </a:lt1>
        <a:dk2>
          <a:srgbClr val="000000"/>
        </a:dk2>
        <a:lt2>
          <a:srgbClr val="440044"/>
        </a:lt2>
        <a:accent1>
          <a:srgbClr val="FFCCCC"/>
        </a:accent1>
        <a:accent2>
          <a:srgbClr val="790571"/>
        </a:accent2>
        <a:accent3>
          <a:srgbClr val="FFFFFF"/>
        </a:accent3>
        <a:accent4>
          <a:srgbClr val="000000"/>
        </a:accent4>
        <a:accent5>
          <a:srgbClr val="FFE2E2"/>
        </a:accent5>
        <a:accent6>
          <a:srgbClr val="6D0466"/>
        </a:accent6>
        <a:hlink>
          <a:srgbClr val="993366"/>
        </a:hlink>
        <a:folHlink>
          <a:srgbClr val="9F839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0">
        <a:dk1>
          <a:srgbClr val="000000"/>
        </a:dk1>
        <a:lt1>
          <a:srgbClr val="FFFFFF"/>
        </a:lt1>
        <a:dk2>
          <a:srgbClr val="000000"/>
        </a:dk2>
        <a:lt2>
          <a:srgbClr val="FF9900"/>
        </a:lt2>
        <a:accent1>
          <a:srgbClr val="FFCC99"/>
        </a:accent1>
        <a:accent2>
          <a:srgbClr val="FBA313"/>
        </a:accent2>
        <a:accent3>
          <a:srgbClr val="FFFFFF"/>
        </a:accent3>
        <a:accent4>
          <a:srgbClr val="000000"/>
        </a:accent4>
        <a:accent5>
          <a:srgbClr val="FFE2CA"/>
        </a:accent5>
        <a:accent6>
          <a:srgbClr val="E39310"/>
        </a:accent6>
        <a:hlink>
          <a:srgbClr val="CC3300"/>
        </a:hlink>
        <a:folHlink>
          <a:srgbClr val="FCC66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1">
        <a:dk1>
          <a:srgbClr val="000000"/>
        </a:dk1>
        <a:lt1>
          <a:srgbClr val="FFFFFF"/>
        </a:lt1>
        <a:dk2>
          <a:srgbClr val="000000"/>
        </a:dk2>
        <a:lt2>
          <a:srgbClr val="779F92"/>
        </a:lt2>
        <a:accent1>
          <a:srgbClr val="33CCCC"/>
        </a:accent1>
        <a:accent2>
          <a:srgbClr val="9DC2D7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EB0C3"/>
        </a:accent6>
        <a:hlink>
          <a:srgbClr val="006666"/>
        </a:hlink>
        <a:folHlink>
          <a:srgbClr val="CCCC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ixel 12">
        <a:dk1>
          <a:srgbClr val="000000"/>
        </a:dk1>
        <a:lt1>
          <a:srgbClr val="FFFFFF"/>
        </a:lt1>
        <a:dk2>
          <a:srgbClr val="000000"/>
        </a:dk2>
        <a:lt2>
          <a:srgbClr val="00007D"/>
        </a:lt2>
        <a:accent1>
          <a:srgbClr val="9999FF"/>
        </a:accent1>
        <a:accent2>
          <a:srgbClr val="9999CC"/>
        </a:accent2>
        <a:accent3>
          <a:srgbClr val="FFFFFF"/>
        </a:accent3>
        <a:accent4>
          <a:srgbClr val="000000"/>
        </a:accent4>
        <a:accent5>
          <a:srgbClr val="CACAFF"/>
        </a:accent5>
        <a:accent6>
          <a:srgbClr val="8A8AB9"/>
        </a:accent6>
        <a:hlink>
          <a:srgbClr val="666699"/>
        </a:hlink>
        <a:folHlink>
          <a:srgbClr val="CCCCE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Pixel</Template>
  <TotalTime>2361</TotalTime>
  <Words>452</Words>
  <Application>Microsoft Office PowerPoint</Application>
  <PresentationFormat>On-screen Show (4:3)</PresentationFormat>
  <Paragraphs>83</Paragraphs>
  <Slides>33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4" baseType="lpstr">
      <vt:lpstr>Pixel</vt:lpstr>
      <vt:lpstr>نظام نوين اطلاعات پژوهش پزشکی کشور (نوپا) </vt:lpstr>
      <vt:lpstr>اقلام  و عناصر اطلاعات پژوهشی علوم پزشکی و سلامت</vt:lpstr>
      <vt:lpstr>نظام نوين اطلاعات پژوهش پزشکی ايران</vt:lpstr>
      <vt:lpstr>سامانه‌های نظام نظام نوين اطلاعات پژوهش پزشکی ايران (نوپا)</vt:lpstr>
      <vt:lpstr>PowerPoint Presentation</vt:lpstr>
      <vt:lpstr>PowerPoint Presentation</vt:lpstr>
      <vt:lpstr>سامانه علم‌سنجی اعضای هيات علمی علوم پزشکی کشور  http://isid.research.ac.ir</vt:lpstr>
      <vt:lpstr>سامانه علم‌سنجی اعضای هيات علمی علوم پزشکی کشور  http://isid.research.ac.ir</vt:lpstr>
      <vt:lpstr>سامانه علم‌سنجی اعضای هيات علمی علوم پزشکی کشور  http://isid.research.ac.ir</vt:lpstr>
      <vt:lpstr>سامانه علم‌سنجی اعضای هيات علمی علوم پزشکی کشور  http://isid.research.ac.ir</vt:lpstr>
      <vt:lpstr>سامانه علم‌سنجی اعضای هيات علمی علوم پزشکی کشور  http://isid.research.ac.ir</vt:lpstr>
      <vt:lpstr>سامانه علم‌سنجی اعضای هيات علمی علوم پزشکی کشور  http://isid.research.ac.ir</vt:lpstr>
      <vt:lpstr>سامانه نشريات (مجلات) علمی پژوهشی پزشکی کشور http://journals.research.ac.ir</vt:lpstr>
      <vt:lpstr>سامانه نشريات (مجلات) علمی پژوهشی پزشکی کشور http://journals.research.ac.ir</vt:lpstr>
      <vt:lpstr>سامانه معرفی مجلات نامعتبر و جعلی  http://blacklist.research.ac.ir</vt:lpstr>
      <vt:lpstr>سامانه معرفی مجلات نامعتبر و جعلی  http://blacklist.research.ac.ir</vt:lpstr>
      <vt:lpstr>سامانه مديريت انتشارات و کتب دانشگاه‌های پزشکی کشور http://books.research.ac.ir</vt:lpstr>
      <vt:lpstr>سامانه مديريت انتشارات و کتب دانشگاه‌های پزشکی کشور http://books.research.ac.ir</vt:lpstr>
      <vt:lpstr>سامانه انتشار نتايج و اخبار پژوهش‌های سلامت کشور http://news.research.ac.ir</vt:lpstr>
      <vt:lpstr>سامانه انتشار نتايج و اخبار پژوهش‌های سلامت کشور http://news.research.ac.ir</vt:lpstr>
      <vt:lpstr>سامانه انتشار نتايج و اخبار پژوهش‌های سلامت کشور http://news.research.ac.ir</vt:lpstr>
      <vt:lpstr>سامانه پايان‌نامه‌های دانشگاه‌های علوم پزشکی کشور http://thesis.research.ac.ir</vt:lpstr>
      <vt:lpstr>سامانه منبع ياب (Resource Finder)  http://rsf.research.ac.ir</vt:lpstr>
      <vt:lpstr>سامانه منبع ياب (Resource Finder) http://rsf.research.ac.ir</vt:lpstr>
      <vt:lpstr>سامانه منبع ياب (Resource Finder)   http://rsf.research.ac.ir</vt:lpstr>
      <vt:lpstr>سامانه منبع ياب (Resource Finder)   http://rsf.research.ac.ir</vt:lpstr>
      <vt:lpstr>کتابخانه ملی ديجيتال علوم پزشکی کشور    http://inlm.ir</vt:lpstr>
      <vt:lpstr>بانک اطلاعات مقالات علوم پزشکی ايران     http://idml.research.ac.ir</vt:lpstr>
      <vt:lpstr>سامانه علم‌سنجی دانشگاه‌های علوم پزشکی کشور  http://usid.research.ac.ir</vt:lpstr>
      <vt:lpstr>سامانه مشابهت ياب  (Plagiarism Checker Software) http://ppc.research.ac.ir</vt:lpstr>
      <vt:lpstr>PowerPoint Presentation</vt:lpstr>
      <vt:lpstr>PowerPoint Presentation</vt:lpstr>
      <vt:lpstr>بزنید !  Email اگر میل داشتید</vt:lpstr>
    </vt:vector>
  </TitlesOfParts>
  <Company>hoiufm9fy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Introduction</dc:title>
  <dc:creator>ha</dc:creator>
  <cp:lastModifiedBy>User</cp:lastModifiedBy>
  <cp:revision>415</cp:revision>
  <dcterms:created xsi:type="dcterms:W3CDTF">2006-04-22T19:18:51Z</dcterms:created>
  <dcterms:modified xsi:type="dcterms:W3CDTF">2018-07-29T03:46:42Z</dcterms:modified>
</cp:coreProperties>
</file>